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67" r:id="rId1"/>
  </p:sldMasterIdLst>
  <p:notesMasterIdLst>
    <p:notesMasterId r:id="rId25"/>
  </p:notesMasterIdLst>
  <p:handoutMasterIdLst>
    <p:handoutMasterId r:id="rId26"/>
  </p:handoutMasterIdLst>
  <p:sldIdLst>
    <p:sldId id="256" r:id="rId2"/>
    <p:sldId id="453" r:id="rId3"/>
    <p:sldId id="587" r:id="rId4"/>
    <p:sldId id="583" r:id="rId5"/>
    <p:sldId id="547" r:id="rId6"/>
    <p:sldId id="590" r:id="rId7"/>
    <p:sldId id="591" r:id="rId8"/>
    <p:sldId id="594" r:id="rId9"/>
    <p:sldId id="270" r:id="rId10"/>
    <p:sldId id="563" r:id="rId11"/>
    <p:sldId id="595" r:id="rId12"/>
    <p:sldId id="511" r:id="rId13"/>
    <p:sldId id="494" r:id="rId14"/>
    <p:sldId id="582" r:id="rId15"/>
    <p:sldId id="529" r:id="rId16"/>
    <p:sldId id="571" r:id="rId17"/>
    <p:sldId id="572" r:id="rId18"/>
    <p:sldId id="573" r:id="rId19"/>
    <p:sldId id="574" r:id="rId20"/>
    <p:sldId id="598" r:id="rId21"/>
    <p:sldId id="575" r:id="rId22"/>
    <p:sldId id="576" r:id="rId23"/>
    <p:sldId id="581" r:id="rId24"/>
  </p:sldIdLst>
  <p:sldSz cx="9144000" cy="6858000" type="screen4x3"/>
  <p:notesSz cx="7099300" cy="1023461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Jose Almeida" initials="JA [6]" lastIdx="1" clrIdx="6"/>
  <p:cmAuthor id="1" name="mzk" initials="m" lastIdx="44" clrIdx="0"/>
  <p:cmAuthor id="8" name="Robert Pickles" initials="ROP" lastIdx="3" clrIdx="7">
    <p:extLst>
      <p:ext uri="{19B8F6BF-5375-455C-9EA6-DF929625EA0E}">
        <p15:presenceInfo xmlns:p15="http://schemas.microsoft.com/office/powerpoint/2012/main" userId="Robert Pickles" providerId="None"/>
      </p:ext>
    </p:extLst>
  </p:cmAuthor>
  <p:cmAuthor id="2" name="Jose Almeida" initials="JA" lastIdx="1" clrIdx="1"/>
  <p:cmAuthor id="3" name="Jose Almeida" initials="JA [2]" lastIdx="1" clrIdx="2"/>
  <p:cmAuthor id="4" name="Jose Almeida" initials="JA [3]" lastIdx="1" clrIdx="3"/>
  <p:cmAuthor id="5" name="Jose Almeida" initials="JA [4]" lastIdx="1" clrIdx="4"/>
  <p:cmAuthor id="6" name="Jose Almeida" initials="JA [5]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7F7F7F"/>
    <a:srgbClr val="F3BA62"/>
    <a:srgbClr val="CDCDCD"/>
    <a:srgbClr val="4AA3DB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61" autoAdjust="0"/>
    <p:restoredTop sz="89804" autoAdjust="0"/>
  </p:normalViewPr>
  <p:slideViewPr>
    <p:cSldViewPr>
      <p:cViewPr varScale="1">
        <p:scale>
          <a:sx n="99" d="100"/>
          <a:sy n="99" d="100"/>
        </p:scale>
        <p:origin x="176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19152"/>
    </p:cViewPr>
  </p:sorterViewPr>
  <p:notesViewPr>
    <p:cSldViewPr>
      <p:cViewPr varScale="1">
        <p:scale>
          <a:sx n="99" d="100"/>
          <a:sy n="99" d="100"/>
        </p:scale>
        <p:origin x="4200" y="176"/>
      </p:cViewPr>
      <p:guideLst>
        <p:guide orient="horz" pos="3223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5" dt="2017-12-06T23:07:45.026" idx="1">
    <p:pos x="5030" y="194"/>
    <p:text>Je ne comprends pas le message</p:text>
    <p:extLst>
      <p:ext uri="{C676402C-5697-4E1C-873F-D02D1690AC5C}">
        <p15:threadingInfo xmlns:p15="http://schemas.microsoft.com/office/powerpoint/2012/main" timeZoneBias="-6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8" tIns="49519" rIns="99038" bIns="49519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109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8" tIns="49519" rIns="99038" bIns="49519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109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8" tIns="49519" rIns="99038" bIns="49519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109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8" tIns="49519" rIns="99038" bIns="49519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B3DE59E5-D57D-467D-A512-61A38CC513F7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53285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8" tIns="49519" rIns="99038" bIns="49519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8" tIns="49519" rIns="99038" bIns="49519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1200" y="4860925"/>
            <a:ext cx="5676900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8" tIns="49519" rIns="99038" bIns="495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Textmasterformate durch Klicken bearbeiten</a:t>
            </a:r>
          </a:p>
          <a:p>
            <a:pPr lvl="1"/>
            <a:r>
              <a:rPr lang="en-US" noProof="0"/>
              <a:t>Zweite Ebene</a:t>
            </a:r>
          </a:p>
          <a:p>
            <a:pPr lvl="2"/>
            <a:r>
              <a:rPr lang="en-US" noProof="0"/>
              <a:t>Dritte Ebene</a:t>
            </a:r>
          </a:p>
          <a:p>
            <a:pPr lvl="3"/>
            <a:r>
              <a:rPr lang="en-US" noProof="0"/>
              <a:t>Vierte Ebene</a:t>
            </a:r>
          </a:p>
          <a:p>
            <a:pPr lvl="4"/>
            <a:r>
              <a:rPr lang="en-US" noProof="0"/>
              <a:t>Fünfte Ebene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8" tIns="49519" rIns="99038" bIns="49519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8" tIns="49519" rIns="99038" bIns="49519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6180E34B-7C8C-46FA-8760-640BC089A8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1545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2A4475-5EBD-4CF6-BB55-A326A77AC2A4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651805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90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90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90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90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8E8AB1D-31C2-3941-A35B-BFB95D266DCC}" type="slidenum">
              <a:rPr lang="de-DE" sz="1300">
                <a:latin typeface="ThordisSansEF" charset="0"/>
              </a:rPr>
              <a:pPr eaLnBrk="1" hangingPunct="1"/>
              <a:t>16</a:t>
            </a:fld>
            <a:endParaRPr lang="de-DE" sz="1300">
              <a:latin typeface="ThordisSansEF" charset="0"/>
            </a:endParaRPr>
          </a:p>
        </p:txBody>
      </p:sp>
      <p:sp>
        <p:nvSpPr>
          <p:cNvPr id="4813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48131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Char char="-"/>
            </a:pPr>
            <a:r>
              <a:rPr lang="de-DE" err="1">
                <a:latin typeface="ThordisSansEF" charset="0"/>
                <a:ea typeface="ＭＳ Ｐゴシック" charset="0"/>
                <a:cs typeface="ＭＳ Ｐゴシック" charset="0"/>
              </a:rPr>
              <a:t>Clone</a:t>
            </a:r>
            <a:r>
              <a:rPr lang="de-DE">
                <a:latin typeface="ThordisSansEF" charset="0"/>
                <a:ea typeface="ＭＳ Ｐゴシック" charset="0"/>
                <a:cs typeface="ＭＳ Ｐゴシック" charset="0"/>
              </a:rPr>
              <a:t> </a:t>
            </a:r>
            <a:r>
              <a:rPr lang="de-DE" err="1">
                <a:latin typeface="ThordisSansEF" charset="0"/>
                <a:ea typeface="ＭＳ Ｐゴシック" charset="0"/>
                <a:cs typeface="ＭＳ Ｐゴシック" charset="0"/>
              </a:rPr>
              <a:t>existing</a:t>
            </a:r>
            <a:r>
              <a:rPr lang="de-DE">
                <a:latin typeface="ThordisSansEF" charset="0"/>
                <a:ea typeface="ＭＳ Ｐゴシック" charset="0"/>
                <a:cs typeface="ＭＳ Ｐゴシック" charset="0"/>
              </a:rPr>
              <a:t> </a:t>
            </a:r>
            <a:r>
              <a:rPr lang="de-DE" err="1">
                <a:latin typeface="ThordisSansEF" charset="0"/>
                <a:ea typeface="ＭＳ Ｐゴシック" charset="0"/>
                <a:cs typeface="ＭＳ Ｐゴシック" charset="0"/>
              </a:rPr>
              <a:t>project</a:t>
            </a:r>
            <a:endParaRPr lang="de-DE">
              <a:latin typeface="ThordisSansEF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Tx/>
              <a:buChar char="-"/>
            </a:pPr>
            <a:r>
              <a:rPr lang="de-DE">
                <a:latin typeface="ThordisSansEF" charset="0"/>
                <a:ea typeface="ＭＳ Ｐゴシック" charset="0"/>
                <a:cs typeface="ＭＳ Ｐゴシック" charset="0"/>
              </a:rPr>
              <a:t>- </a:t>
            </a:r>
            <a:r>
              <a:rPr lang="de-DE" err="1">
                <a:latin typeface="ThordisSansEF" charset="0"/>
                <a:ea typeface="ＭＳ Ｐゴシック" charset="0"/>
                <a:cs typeface="ＭＳ Ｐゴシック" charset="0"/>
              </a:rPr>
              <a:t>use</a:t>
            </a:r>
            <a:r>
              <a:rPr lang="de-DE">
                <a:latin typeface="ThordisSansEF" charset="0"/>
                <a:ea typeface="ＭＳ Ｐゴシック" charset="0"/>
                <a:cs typeface="ＭＳ Ｐゴシック" charset="0"/>
              </a:rPr>
              <a:t> </a:t>
            </a:r>
            <a:r>
              <a:rPr lang="de-DE" err="1">
                <a:latin typeface="ThordisSansEF" charset="0"/>
                <a:ea typeface="ＭＳ Ｐゴシック" charset="0"/>
                <a:cs typeface="ＭＳ Ｐゴシック" charset="0"/>
              </a:rPr>
              <a:t>provided</a:t>
            </a:r>
            <a:r>
              <a:rPr lang="de-DE">
                <a:latin typeface="ThordisSansEF" charset="0"/>
                <a:ea typeface="ＭＳ Ｐゴシック" charset="0"/>
                <a:cs typeface="ＭＳ Ｐゴシック" charset="0"/>
              </a:rPr>
              <a:t> </a:t>
            </a:r>
            <a:r>
              <a:rPr lang="de-DE" err="1">
                <a:latin typeface="ThordisSansEF" charset="0"/>
                <a:ea typeface="ＭＳ Ｐゴシック" charset="0"/>
                <a:cs typeface="ＭＳ Ｐゴシック" charset="0"/>
              </a:rPr>
              <a:t>templates</a:t>
            </a:r>
            <a:endParaRPr lang="de-DE">
              <a:latin typeface="ThordisSansEF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8132" name="Foliennummernplatzhalter 3"/>
          <p:cNvSpPr txBox="1">
            <a:spLocks noGrp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48" tIns="49524" rIns="99048" bIns="49524" anchor="b"/>
          <a:lstStyle>
            <a:lvl1pPr defTabSz="990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90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90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90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90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06031873-FF0D-2143-9DE1-3B82DB5BF018}" type="slidenum">
              <a:rPr lang="de-DE" sz="1300">
                <a:latin typeface="ThordisSansEF" charset="0"/>
              </a:rPr>
              <a:pPr algn="r" eaLnBrk="1" hangingPunct="1"/>
              <a:t>16</a:t>
            </a:fld>
            <a:endParaRPr lang="de-DE" sz="1300">
              <a:latin typeface="ThordisSansEF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8572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8FA962-C015-4B95-B3FB-915959F77055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fr-FR"/>
              <a:t>Monitor all key parameters of target system in real time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334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C0F11B5-796C-4B42-B6B3-53F4C0ACC3B2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/>
              <a:t>- In depth analysis of timing</a:t>
            </a:r>
          </a:p>
        </p:txBody>
      </p:sp>
    </p:spTree>
    <p:extLst>
      <p:ext uri="{BB962C8B-B14F-4D97-AF65-F5344CB8AC3E}">
        <p14:creationId xmlns:p14="http://schemas.microsoft.com/office/powerpoint/2010/main" val="40265371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83C4A1-83B9-4BD9-A395-EB24920FDF5E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/>
              <a:t>Debugging: not only one but multiple applications</a:t>
            </a:r>
          </a:p>
          <a:p>
            <a:pPr eaLnBrk="1" hangingPunct="1"/>
            <a:r>
              <a:rPr lang="en-US"/>
              <a:t>Based on well known and established standard gdb</a:t>
            </a:r>
          </a:p>
        </p:txBody>
      </p:sp>
    </p:spTree>
    <p:extLst>
      <p:ext uri="{BB962C8B-B14F-4D97-AF65-F5344CB8AC3E}">
        <p14:creationId xmlns:p14="http://schemas.microsoft.com/office/powerpoint/2010/main" val="1951271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2A4475-5EBD-4CF6-BB55-A326A77AC2A4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23276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3E040C-02EC-461E-AE10-9E4FDB3BD77D}" type="slidenum">
              <a:rPr lang="de-DE" smtClean="0"/>
              <a:pPr/>
              <a:t>21</a:t>
            </a:fld>
            <a:endParaRPr lang="de-DE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Char char="-"/>
            </a:pPr>
            <a:r>
              <a:rPr lang="fr-FR"/>
              <a:t>Our long </a:t>
            </a:r>
            <a:r>
              <a:rPr lang="fr-FR" err="1"/>
              <a:t>experience</a:t>
            </a:r>
            <a:r>
              <a:rPr lang="fr-FR"/>
              <a:t> as service supplier </a:t>
            </a:r>
            <a:r>
              <a:rPr lang="fr-FR" err="1"/>
              <a:t>gives</a:t>
            </a:r>
            <a:r>
              <a:rPr lang="fr-FR"/>
              <a:t> us the </a:t>
            </a:r>
            <a:r>
              <a:rPr lang="fr-FR" err="1"/>
              <a:t>necessary</a:t>
            </a:r>
            <a:r>
              <a:rPr lang="fr-FR"/>
              <a:t> input to </a:t>
            </a:r>
            <a:r>
              <a:rPr lang="fr-FR" err="1"/>
              <a:t>create</a:t>
            </a:r>
            <a:r>
              <a:rPr lang="fr-FR"/>
              <a:t> top of class </a:t>
            </a:r>
            <a:r>
              <a:rPr lang="fr-FR" err="1"/>
              <a:t>products</a:t>
            </a:r>
            <a:endParaRPr lang="fr-FR"/>
          </a:p>
          <a:p>
            <a:pPr eaLnBrk="1" hangingPunct="1">
              <a:buFontTx/>
              <a:buChar char="-"/>
            </a:pPr>
            <a:r>
              <a:rPr lang="fr-FR" err="1"/>
              <a:t>We</a:t>
            </a:r>
            <a:r>
              <a:rPr lang="fr-FR"/>
              <a:t> do innovation but </a:t>
            </a:r>
            <a:r>
              <a:rPr lang="fr-FR" err="1"/>
              <a:t>always</a:t>
            </a:r>
            <a:r>
              <a:rPr lang="fr-FR"/>
              <a:t> by </a:t>
            </a:r>
            <a:r>
              <a:rPr lang="fr-FR" err="1"/>
              <a:t>keeping</a:t>
            </a:r>
            <a:r>
              <a:rPr lang="fr-FR"/>
              <a:t> in </a:t>
            </a:r>
            <a:r>
              <a:rPr lang="fr-FR" err="1"/>
              <a:t>mind</a:t>
            </a:r>
            <a:r>
              <a:rPr lang="fr-FR"/>
              <a:t> the </a:t>
            </a:r>
            <a:r>
              <a:rPr lang="fr-FR" err="1"/>
              <a:t>industrial</a:t>
            </a:r>
            <a:r>
              <a:rPr lang="fr-FR"/>
              <a:t> </a:t>
            </a:r>
            <a:r>
              <a:rPr lang="fr-FR" err="1"/>
              <a:t>needs</a:t>
            </a:r>
            <a:endParaRPr lang="fr-FR"/>
          </a:p>
          <a:p>
            <a:pPr eaLnBrk="1" hangingPunct="1">
              <a:buFontTx/>
              <a:buChar char="-"/>
            </a:pPr>
            <a:r>
              <a:rPr lang="fr-FR"/>
              <a:t>Embedded Linux </a:t>
            </a:r>
            <a:r>
              <a:rPr lang="fr-FR" err="1"/>
              <a:t>product</a:t>
            </a:r>
            <a:r>
              <a:rPr lang="fr-FR"/>
              <a:t> (</a:t>
            </a:r>
            <a:r>
              <a:rPr lang="fr-FR" err="1"/>
              <a:t>ELinOS</a:t>
            </a:r>
            <a:r>
              <a:rPr lang="fr-FR"/>
              <a:t>) has been </a:t>
            </a:r>
            <a:r>
              <a:rPr lang="fr-FR" err="1"/>
              <a:t>released</a:t>
            </a:r>
            <a:r>
              <a:rPr lang="fr-FR"/>
              <a:t> one </a:t>
            </a:r>
            <a:r>
              <a:rPr lang="fr-FR" err="1"/>
              <a:t>year</a:t>
            </a:r>
            <a:r>
              <a:rPr lang="fr-FR"/>
              <a:t> </a:t>
            </a:r>
            <a:r>
              <a:rPr lang="fr-FR" err="1"/>
              <a:t>before</a:t>
            </a:r>
            <a:r>
              <a:rPr lang="fr-FR"/>
              <a:t> </a:t>
            </a:r>
            <a:r>
              <a:rPr lang="fr-FR" err="1"/>
              <a:t>MontaVista</a:t>
            </a:r>
            <a:r>
              <a:rPr lang="fr-FR"/>
              <a:t> and </a:t>
            </a:r>
            <a:r>
              <a:rPr lang="fr-FR" err="1"/>
              <a:t>TimeSys</a:t>
            </a:r>
            <a:r>
              <a:rPr lang="fr-FR"/>
              <a:t> (the </a:t>
            </a:r>
            <a:r>
              <a:rPr lang="fr-FR" err="1"/>
              <a:t>other</a:t>
            </a:r>
            <a:r>
              <a:rPr lang="fr-FR"/>
              <a:t> </a:t>
            </a:r>
            <a:r>
              <a:rPr lang="fr-FR" err="1"/>
              <a:t>ones</a:t>
            </a:r>
            <a:r>
              <a:rPr lang="fr-FR"/>
              <a:t>- </a:t>
            </a:r>
            <a:r>
              <a:rPr lang="fr-FR" err="1"/>
              <a:t>FSMlabs</a:t>
            </a:r>
            <a:r>
              <a:rPr lang="fr-FR"/>
              <a:t>, Hard </a:t>
            </a:r>
            <a:r>
              <a:rPr lang="fr-FR" err="1"/>
              <a:t>Hat</a:t>
            </a:r>
            <a:r>
              <a:rPr lang="fr-FR"/>
              <a:t> </a:t>
            </a:r>
            <a:r>
              <a:rPr lang="fr-FR" err="1"/>
              <a:t>were</a:t>
            </a:r>
            <a:r>
              <a:rPr lang="fr-FR"/>
              <a:t> more </a:t>
            </a:r>
            <a:r>
              <a:rPr lang="fr-FR" err="1"/>
              <a:t>academic</a:t>
            </a:r>
            <a:r>
              <a:rPr lang="fr-FR"/>
              <a:t> </a:t>
            </a:r>
            <a:r>
              <a:rPr lang="fr-FR" err="1"/>
              <a:t>at</a:t>
            </a:r>
            <a:r>
              <a:rPr lang="fr-FR"/>
              <a:t> the </a:t>
            </a:r>
            <a:r>
              <a:rPr lang="fr-FR" err="1"/>
              <a:t>beginning</a:t>
            </a:r>
            <a:r>
              <a:rPr lang="fr-FR"/>
              <a:t>)</a:t>
            </a:r>
          </a:p>
          <a:p>
            <a:pPr eaLnBrk="1" hangingPunct="1">
              <a:buFontTx/>
              <a:buChar char="-"/>
            </a:pPr>
            <a:r>
              <a:rPr lang="fr-FR" err="1"/>
              <a:t>PikeOS</a:t>
            </a:r>
            <a:r>
              <a:rPr lang="fr-FR"/>
              <a:t> </a:t>
            </a:r>
            <a:r>
              <a:rPr lang="fr-FR" err="1"/>
              <a:t>differentiates</a:t>
            </a:r>
            <a:r>
              <a:rPr lang="fr-FR"/>
              <a:t>  </a:t>
            </a:r>
            <a:r>
              <a:rPr lang="fr-FR" err="1"/>
              <a:t>from</a:t>
            </a:r>
            <a:r>
              <a:rPr lang="fr-FR"/>
              <a:t> </a:t>
            </a:r>
            <a:r>
              <a:rPr lang="fr-FR" err="1"/>
              <a:t>VxWorks</a:t>
            </a:r>
            <a:r>
              <a:rPr lang="fr-FR"/>
              <a:t> 653 (not </a:t>
            </a:r>
            <a:r>
              <a:rPr lang="fr-FR" err="1"/>
              <a:t>originally</a:t>
            </a:r>
            <a:r>
              <a:rPr lang="fr-FR"/>
              <a:t> </a:t>
            </a:r>
            <a:r>
              <a:rPr lang="fr-FR" err="1"/>
              <a:t>designed</a:t>
            </a:r>
            <a:r>
              <a:rPr lang="fr-FR"/>
              <a:t> for </a:t>
            </a:r>
            <a:r>
              <a:rPr lang="fr-FR" err="1"/>
              <a:t>virtualization</a:t>
            </a:r>
            <a:r>
              <a:rPr lang="fr-FR"/>
              <a:t>), </a:t>
            </a:r>
            <a:r>
              <a:rPr lang="fr-FR" err="1"/>
              <a:t>Interity</a:t>
            </a:r>
            <a:r>
              <a:rPr lang="fr-FR"/>
              <a:t> </a:t>
            </a:r>
            <a:r>
              <a:rPr lang="fr-FR" err="1"/>
              <a:t>Padded</a:t>
            </a:r>
            <a:r>
              <a:rPr lang="fr-FR"/>
              <a:t> </a:t>
            </a:r>
            <a:r>
              <a:rPr lang="fr-FR" err="1"/>
              <a:t>Cell</a:t>
            </a:r>
            <a:r>
              <a:rPr lang="fr-FR"/>
              <a:t> (</a:t>
            </a:r>
            <a:r>
              <a:rPr lang="fr-FR" err="1"/>
              <a:t>just</a:t>
            </a:r>
            <a:r>
              <a:rPr lang="fr-FR"/>
              <a:t> an </a:t>
            </a:r>
            <a:r>
              <a:rPr lang="fr-FR" err="1"/>
              <a:t>add-on</a:t>
            </a:r>
            <a:r>
              <a:rPr lang="fr-FR"/>
              <a:t> to </a:t>
            </a:r>
            <a:r>
              <a:rPr lang="fr-FR" err="1"/>
              <a:t>Integrity</a:t>
            </a:r>
            <a:r>
              <a:rPr lang="fr-FR"/>
              <a:t>), </a:t>
            </a:r>
            <a:r>
              <a:rPr lang="fr-FR" err="1"/>
              <a:t>LynxOS</a:t>
            </a:r>
            <a:r>
              <a:rPr lang="fr-FR"/>
              <a:t> SE (</a:t>
            </a:r>
            <a:r>
              <a:rPr lang="fr-FR" err="1"/>
              <a:t>another</a:t>
            </a:r>
            <a:r>
              <a:rPr lang="fr-FR"/>
              <a:t> layer on top of </a:t>
            </a:r>
            <a:r>
              <a:rPr lang="fr-FR" err="1"/>
              <a:t>regular</a:t>
            </a:r>
            <a:r>
              <a:rPr lang="fr-FR"/>
              <a:t> </a:t>
            </a:r>
            <a:r>
              <a:rPr lang="fr-FR" err="1"/>
              <a:t>LynxOS</a:t>
            </a:r>
            <a:r>
              <a:rPr lang="fr-FR"/>
              <a:t> and </a:t>
            </a:r>
            <a:r>
              <a:rPr lang="fr-FR" err="1"/>
              <a:t>different</a:t>
            </a:r>
            <a:r>
              <a:rPr lang="fr-FR"/>
              <a:t> </a:t>
            </a:r>
            <a:r>
              <a:rPr lang="fr-FR" err="1"/>
              <a:t>from</a:t>
            </a:r>
            <a:r>
              <a:rPr lang="fr-FR"/>
              <a:t> </a:t>
            </a:r>
            <a:r>
              <a:rPr lang="fr-FR" err="1"/>
              <a:t>certified</a:t>
            </a:r>
            <a:r>
              <a:rPr lang="fr-FR"/>
              <a:t> </a:t>
            </a:r>
            <a:r>
              <a:rPr lang="fr-FR" err="1"/>
              <a:t>LynxOS</a:t>
            </a:r>
            <a:r>
              <a:rPr lang="fr-FR"/>
              <a:t> 178)</a:t>
            </a:r>
          </a:p>
          <a:p>
            <a:pPr eaLnBrk="1" hangingPunct="1">
              <a:buFontTx/>
              <a:buChar char="-"/>
            </a:pPr>
            <a:r>
              <a:rPr lang="fr-FR"/>
              <a:t>DO-178B </a:t>
            </a:r>
            <a:r>
              <a:rPr lang="fr-FR" err="1"/>
              <a:t>is</a:t>
            </a:r>
            <a:r>
              <a:rPr lang="fr-FR"/>
              <a:t> </a:t>
            </a:r>
            <a:r>
              <a:rPr lang="fr-FR" err="1"/>
              <a:t>sometimes</a:t>
            </a:r>
            <a:r>
              <a:rPr lang="fr-FR"/>
              <a:t> </a:t>
            </a:r>
            <a:r>
              <a:rPr lang="fr-FR" err="1"/>
              <a:t>interpreted</a:t>
            </a:r>
            <a:r>
              <a:rPr lang="fr-FR"/>
              <a:t> </a:t>
            </a:r>
            <a:r>
              <a:rPr lang="fr-FR" err="1"/>
              <a:t>differently</a:t>
            </a:r>
            <a:r>
              <a:rPr lang="fr-FR"/>
              <a:t> </a:t>
            </a:r>
            <a:r>
              <a:rPr lang="fr-FR" err="1"/>
              <a:t>bt</a:t>
            </a:r>
            <a:r>
              <a:rPr lang="fr-FR"/>
              <a:t> the FAA or the EASA (ex: RSC – </a:t>
            </a:r>
            <a:r>
              <a:rPr lang="fr-FR" err="1"/>
              <a:t>Reusable</a:t>
            </a:r>
            <a:r>
              <a:rPr lang="fr-FR"/>
              <a:t> Software Component - </a:t>
            </a:r>
            <a:r>
              <a:rPr lang="fr-FR" err="1"/>
              <a:t>from</a:t>
            </a:r>
            <a:r>
              <a:rPr lang="fr-FR"/>
              <a:t> </a:t>
            </a:r>
            <a:r>
              <a:rPr lang="fr-FR" err="1"/>
              <a:t>LynuxWorks</a:t>
            </a:r>
            <a:r>
              <a:rPr lang="fr-FR"/>
              <a:t> </a:t>
            </a:r>
            <a:r>
              <a:rPr lang="fr-FR" err="1"/>
              <a:t>is</a:t>
            </a:r>
            <a:r>
              <a:rPr lang="fr-FR"/>
              <a:t> not </a:t>
            </a:r>
            <a:r>
              <a:rPr lang="fr-FR" err="1"/>
              <a:t>accepted</a:t>
            </a:r>
            <a:r>
              <a:rPr lang="fr-FR"/>
              <a:t> in Europe)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1729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90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90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90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90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096C0BE-13CD-BA4B-AD55-E4295E767258}" type="slidenum">
              <a:rPr lang="de-DE" sz="1300">
                <a:latin typeface="ThordisSansEF" charset="0"/>
              </a:rPr>
              <a:pPr eaLnBrk="1" hangingPunct="1"/>
              <a:t>22</a:t>
            </a:fld>
            <a:endParaRPr lang="de-DE" sz="1300">
              <a:latin typeface="ThordisSansEF" charset="0"/>
            </a:endParaRPr>
          </a:p>
        </p:txBody>
      </p:sp>
      <p:sp>
        <p:nvSpPr>
          <p:cNvPr id="93187" name="Text Box 2"/>
          <p:cNvSpPr txBox="1">
            <a:spLocks noChangeArrowheads="1"/>
          </p:cNvSpPr>
          <p:nvPr/>
        </p:nvSpPr>
        <p:spPr bwMode="auto">
          <a:xfrm>
            <a:off x="933450" y="731838"/>
            <a:ext cx="4876800" cy="36576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fr-FR" sz="1800"/>
          </a:p>
        </p:txBody>
      </p:sp>
      <p:sp>
        <p:nvSpPr>
          <p:cNvPr id="93188" name="Rectangle 3"/>
          <p:cNvSpPr>
            <a:spLocks noGrp="1" noChangeArrowheads="1"/>
          </p:cNvSpPr>
          <p:nvPr>
            <p:ph type="body"/>
          </p:nvPr>
        </p:nvSpPr>
        <p:spPr>
          <a:xfrm>
            <a:off x="709613" y="4860925"/>
            <a:ext cx="5668962" cy="4699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pPr eaLnBrk="1" hangingPunct="1"/>
            <a:endParaRPr lang="fr-FR">
              <a:latin typeface="ThordisSansEF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8043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80E34B-7C8C-46FA-8760-640BC089A8BC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0405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82947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82948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03C49A-C0ED-449D-80D0-C023CD201E3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7780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2A4475-5EBD-4CF6-BB55-A326A77AC2A4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81050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83C4A1-83B9-4BD9-A395-EB24920FDF5E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/>
              <a:t>Debugging: not only one but multiple applications</a:t>
            </a:r>
          </a:p>
          <a:p>
            <a:pPr eaLnBrk="1" hangingPunct="1"/>
            <a:r>
              <a:rPr lang="en-US"/>
              <a:t>Based on well known and established standard gdb</a:t>
            </a:r>
          </a:p>
        </p:txBody>
      </p:sp>
    </p:spTree>
    <p:extLst>
      <p:ext uri="{BB962C8B-B14F-4D97-AF65-F5344CB8AC3E}">
        <p14:creationId xmlns:p14="http://schemas.microsoft.com/office/powerpoint/2010/main" val="30871318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2A4475-5EBD-4CF6-BB55-A326A77AC2A4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97148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2A4475-5EBD-4CF6-BB55-A326A77AC2A4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02982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80E34B-7C8C-46FA-8760-640BC089A8BC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068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err="1"/>
              <a:t>Verification</a:t>
            </a:r>
            <a:r>
              <a:rPr lang="de-DE"/>
              <a:t> </a:t>
            </a:r>
            <a:r>
              <a:rPr lang="de-DE" err="1"/>
              <a:t>of</a:t>
            </a:r>
            <a:r>
              <a:rPr lang="de-DE"/>
              <a:t> </a:t>
            </a:r>
            <a:r>
              <a:rPr lang="de-DE" err="1"/>
              <a:t>Realtime</a:t>
            </a:r>
            <a:r>
              <a:rPr lang="de-DE"/>
              <a:t>-Operating System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/>
              <a:t>A400M-LMWS-B2 System Software Development with PikeOS (</a:t>
            </a:r>
            <a:r>
              <a:rPr lang="de-DE"/>
              <a:t>Level B)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de-DE"/>
              <a:t>Customer: MEN/</a:t>
            </a:r>
            <a:r>
              <a:rPr lang="en-US"/>
              <a:t>RDE</a:t>
            </a:r>
            <a:endParaRPr lang="de-DE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de-DE"/>
              <a:t>State: SOI-3 </a:t>
            </a:r>
            <a:r>
              <a:rPr lang="de-DE" err="1"/>
              <a:t>passed</a:t>
            </a:r>
            <a:endParaRPr lang="de-DE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de-DE" err="1"/>
              <a:t>Verification</a:t>
            </a:r>
            <a:r>
              <a:rPr lang="de-DE"/>
              <a:t> </a:t>
            </a:r>
            <a:r>
              <a:rPr lang="de-DE" err="1"/>
              <a:t>of</a:t>
            </a:r>
            <a:r>
              <a:rPr lang="de-DE"/>
              <a:t> </a:t>
            </a:r>
            <a:r>
              <a:rPr lang="en-US"/>
              <a:t>CORE Avionics Platform, TSO 2003</a:t>
            </a:r>
            <a:endParaRPr lang="de-DE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de-DE" err="1"/>
              <a:t>LynxOS</a:t>
            </a:r>
            <a:r>
              <a:rPr lang="de-DE"/>
              <a:t>, Level A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de-DE"/>
              <a:t>Customer: Rockwell Collins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de-DE"/>
              <a:t>State: </a:t>
            </a:r>
            <a:r>
              <a:rPr lang="de-DE" err="1"/>
              <a:t>finished</a:t>
            </a:r>
            <a:endParaRPr lang="de-DE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de-DE" err="1"/>
              <a:t>Verification</a:t>
            </a:r>
            <a:r>
              <a:rPr lang="de-DE"/>
              <a:t> </a:t>
            </a:r>
            <a:r>
              <a:rPr lang="de-DE" err="1"/>
              <a:t>of</a:t>
            </a:r>
            <a:r>
              <a:rPr lang="de-DE"/>
              <a:t> </a:t>
            </a:r>
            <a:r>
              <a:rPr lang="en-US"/>
              <a:t>AFDX Protocol Stack for Engine Monitoring Systems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de-DE" err="1"/>
              <a:t>Boing</a:t>
            </a:r>
            <a:r>
              <a:rPr lang="de-DE"/>
              <a:t> 787, Level C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de-DE"/>
              <a:t>Customer: </a:t>
            </a:r>
            <a:r>
              <a:rPr lang="en-US" err="1"/>
              <a:t>Vibro</a:t>
            </a:r>
            <a:r>
              <a:rPr lang="en-US"/>
              <a:t> Meter </a:t>
            </a:r>
            <a:endParaRPr lang="de-DE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de-DE"/>
              <a:t>State: </a:t>
            </a:r>
            <a:r>
              <a:rPr lang="de-DE" err="1"/>
              <a:t>finished</a:t>
            </a:r>
            <a:endParaRPr lang="de-DE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de-DE" err="1"/>
              <a:t>Verification</a:t>
            </a:r>
            <a:r>
              <a:rPr lang="de-DE"/>
              <a:t> </a:t>
            </a:r>
            <a:r>
              <a:rPr lang="de-DE" err="1"/>
              <a:t>of</a:t>
            </a:r>
            <a:r>
              <a:rPr lang="de-DE"/>
              <a:t> </a:t>
            </a:r>
            <a:r>
              <a:rPr lang="de-DE" err="1"/>
              <a:t>PikeOS+POSIX</a:t>
            </a:r>
            <a:r>
              <a:rPr lang="de-DE"/>
              <a:t> (ASFC)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de-DE"/>
              <a:t>Level C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de-DE"/>
              <a:t>Customer: </a:t>
            </a:r>
            <a:r>
              <a:rPr lang="en-US"/>
              <a:t>Airbus, A350 </a:t>
            </a:r>
            <a:endParaRPr lang="de-DE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de-DE"/>
              <a:t>State: in </a:t>
            </a:r>
            <a:r>
              <a:rPr lang="de-DE" err="1"/>
              <a:t>progress</a:t>
            </a:r>
            <a:endParaRPr lang="de-DE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de-DE" err="1"/>
              <a:t>Verification</a:t>
            </a:r>
            <a:r>
              <a:rPr lang="de-DE"/>
              <a:t> </a:t>
            </a:r>
            <a:r>
              <a:rPr lang="de-DE" err="1"/>
              <a:t>of</a:t>
            </a:r>
            <a:r>
              <a:rPr lang="de-DE"/>
              <a:t> </a:t>
            </a:r>
            <a:r>
              <a:rPr lang="en-US"/>
              <a:t>AFDX Protocol Stack for Engine Monitoring Systems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de-DE" err="1"/>
              <a:t>for</a:t>
            </a:r>
            <a:r>
              <a:rPr lang="de-DE"/>
              <a:t> Airbus A350, Level C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de-DE"/>
              <a:t>Customer: </a:t>
            </a:r>
            <a:r>
              <a:rPr lang="en-US" err="1"/>
              <a:t>Vibro</a:t>
            </a:r>
            <a:r>
              <a:rPr lang="en-US"/>
              <a:t> Meter</a:t>
            </a:r>
            <a:endParaRPr lang="de-DE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de-DE"/>
              <a:t>State: in </a:t>
            </a:r>
            <a:r>
              <a:rPr lang="de-DE" err="1"/>
              <a:t>progress</a:t>
            </a:r>
            <a:endParaRPr lang="de-DE"/>
          </a:p>
          <a:p>
            <a:pPr>
              <a:defRPr/>
            </a:pPr>
            <a:endParaRPr lang="en-US"/>
          </a:p>
        </p:txBody>
      </p:sp>
      <p:sp>
        <p:nvSpPr>
          <p:cNvPr id="80900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9B8102-3785-4CFB-AD17-E5A766A09740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0184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2A4475-5EBD-4CF6-BB55-A326A77AC2A4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5943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rontPage_Simpl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45011"/>
            <a:ext cx="7772400" cy="9715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98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116560"/>
            <a:ext cx="7773988" cy="1752600"/>
          </a:xfrm>
        </p:spPr>
        <p:txBody>
          <a:bodyPr/>
          <a:lstStyle>
            <a:lvl1pPr marL="0" indent="0">
              <a:buFontTx/>
              <a:buNone/>
              <a:defRPr sz="2215" b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_Title_Text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6400" y="304803"/>
            <a:ext cx="8342313" cy="531911"/>
          </a:xfrm>
        </p:spPr>
        <p:txBody>
          <a:bodyPr/>
          <a:lstStyle>
            <a:lvl1pPr>
              <a:defRPr sz="2585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06401" y="1556792"/>
            <a:ext cx="3589535" cy="4515382"/>
          </a:xfrm>
        </p:spPr>
        <p:txBody>
          <a:bodyPr/>
          <a:lstStyle>
            <a:lvl1pPr marL="244726" indent="-244726">
              <a:defRPr sz="1846">
                <a:solidFill>
                  <a:schemeClr val="tx1"/>
                </a:solidFill>
                <a:latin typeface="+mn-lt"/>
              </a:defRPr>
            </a:lvl1pPr>
            <a:lvl2pPr marL="501174" indent="-256449">
              <a:defRPr sz="1662">
                <a:solidFill>
                  <a:schemeClr val="tx1"/>
                </a:solidFill>
                <a:latin typeface="+mn-lt"/>
              </a:defRPr>
            </a:lvl2pPr>
            <a:lvl3pPr marL="745900" indent="-244726">
              <a:defRPr sz="1477">
                <a:solidFill>
                  <a:schemeClr val="tx1"/>
                </a:solidFill>
                <a:latin typeface="+mn-lt"/>
              </a:defRPr>
            </a:lvl3pPr>
            <a:lvl4pPr marL="659440" indent="-158265">
              <a:buFont typeface="Arial" pitchFamily="34" charset="0"/>
              <a:buChar char="•"/>
              <a:defRPr sz="1015">
                <a:solidFill>
                  <a:schemeClr val="tx1"/>
                </a:solidFill>
                <a:latin typeface="+mn-lt"/>
              </a:defRPr>
            </a:lvl4pPr>
            <a:lvl5pPr marL="826498" indent="-167058">
              <a:defRPr sz="1015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5" name="Textplatzhalt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05913" y="836614"/>
            <a:ext cx="8342434" cy="360139"/>
          </a:xfrm>
        </p:spPr>
        <p:txBody>
          <a:bodyPr/>
          <a:lstStyle>
            <a:lvl1pPr>
              <a:buNone/>
              <a:defRPr sz="1662">
                <a:solidFill>
                  <a:srgbClr val="0D3B69"/>
                </a:solidFill>
              </a:defRPr>
            </a:lvl1pPr>
          </a:lstStyle>
          <a:p>
            <a:pPr lvl="0"/>
            <a:r>
              <a:rPr lang="en-US" dirty="0"/>
              <a:t>&lt;Sub-Title&gt;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ll_Title_Text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6400" y="304803"/>
            <a:ext cx="8342313" cy="531911"/>
          </a:xfrm>
        </p:spPr>
        <p:txBody>
          <a:bodyPr/>
          <a:lstStyle>
            <a:lvl1pPr>
              <a:defRPr sz="2585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16017" y="1556792"/>
            <a:ext cx="4032697" cy="4515382"/>
          </a:xfrm>
        </p:spPr>
        <p:txBody>
          <a:bodyPr/>
          <a:lstStyle>
            <a:lvl1pPr marL="244726" indent="-244726">
              <a:defRPr sz="1477">
                <a:solidFill>
                  <a:schemeClr val="tx1"/>
                </a:solidFill>
                <a:latin typeface="+mn-lt"/>
              </a:defRPr>
            </a:lvl1pPr>
            <a:lvl2pPr marL="501174" indent="-256449">
              <a:defRPr sz="1292">
                <a:solidFill>
                  <a:schemeClr val="tx1"/>
                </a:solidFill>
                <a:latin typeface="+mn-lt"/>
              </a:defRPr>
            </a:lvl2pPr>
            <a:lvl3pPr marL="745900" indent="-244726">
              <a:tabLst/>
              <a:defRPr sz="1108">
                <a:solidFill>
                  <a:schemeClr val="tx1"/>
                </a:solidFill>
                <a:latin typeface="+mn-lt"/>
              </a:defRPr>
            </a:lvl3pPr>
            <a:lvl4pPr marL="659440" indent="-158265">
              <a:buFont typeface="Arial" pitchFamily="34" charset="0"/>
              <a:buChar char="•"/>
              <a:defRPr sz="923">
                <a:solidFill>
                  <a:schemeClr val="tx1"/>
                </a:solidFill>
                <a:latin typeface="+mn-lt"/>
              </a:defRPr>
            </a:lvl4pPr>
            <a:lvl5pPr marL="826498" indent="-167058">
              <a:defRPr sz="923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5" name="Textplatzhalt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05913" y="836614"/>
            <a:ext cx="8342434" cy="360139"/>
          </a:xfrm>
        </p:spPr>
        <p:txBody>
          <a:bodyPr/>
          <a:lstStyle>
            <a:lvl1pPr>
              <a:buNone/>
              <a:defRPr sz="1662">
                <a:solidFill>
                  <a:srgbClr val="0D3B69"/>
                </a:solidFill>
              </a:defRPr>
            </a:lvl1pPr>
          </a:lstStyle>
          <a:p>
            <a:pPr lvl="0"/>
            <a:r>
              <a:rPr lang="en-US" dirty="0"/>
              <a:t>&lt;Sub-Title&gt;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_Title_Text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6400" y="304803"/>
            <a:ext cx="8342313" cy="531911"/>
          </a:xfrm>
        </p:spPr>
        <p:txBody>
          <a:bodyPr/>
          <a:lstStyle>
            <a:lvl1pPr>
              <a:defRPr sz="2585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16017" y="1556792"/>
            <a:ext cx="4032697" cy="4515382"/>
          </a:xfrm>
        </p:spPr>
        <p:txBody>
          <a:bodyPr/>
          <a:lstStyle>
            <a:lvl1pPr marL="240329" indent="-240329">
              <a:defRPr sz="1846">
                <a:solidFill>
                  <a:schemeClr val="tx1"/>
                </a:solidFill>
                <a:latin typeface="+mn-lt"/>
              </a:defRPr>
            </a:lvl1pPr>
            <a:lvl2pPr marL="501174" indent="-256449">
              <a:defRPr sz="1662">
                <a:solidFill>
                  <a:schemeClr val="tx1"/>
                </a:solidFill>
                <a:latin typeface="+mn-lt"/>
              </a:defRPr>
            </a:lvl2pPr>
            <a:lvl3pPr marL="745900" indent="-244726">
              <a:defRPr sz="1477">
                <a:solidFill>
                  <a:schemeClr val="tx1"/>
                </a:solidFill>
                <a:latin typeface="+mn-lt"/>
              </a:defRPr>
            </a:lvl3pPr>
            <a:lvl4pPr marL="659440" indent="-158265">
              <a:buFont typeface="Arial" pitchFamily="34" charset="0"/>
              <a:buChar char="•"/>
              <a:defRPr sz="1015">
                <a:solidFill>
                  <a:schemeClr val="tx1"/>
                </a:solidFill>
                <a:latin typeface="+mn-lt"/>
              </a:defRPr>
            </a:lvl4pPr>
            <a:lvl5pPr marL="826498" indent="-167058">
              <a:defRPr sz="1015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5" name="Textplatzhalt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05913" y="836614"/>
            <a:ext cx="8342434" cy="360139"/>
          </a:xfrm>
        </p:spPr>
        <p:txBody>
          <a:bodyPr/>
          <a:lstStyle>
            <a:lvl1pPr>
              <a:buNone/>
              <a:defRPr sz="1662">
                <a:solidFill>
                  <a:srgbClr val="0D3B69"/>
                </a:solidFill>
              </a:defRPr>
            </a:lvl1pPr>
          </a:lstStyle>
          <a:p>
            <a:pPr lvl="0"/>
            <a:r>
              <a:rPr lang="en-US" dirty="0"/>
              <a:t>&lt;Sub-Title&gt;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ll_Title_2_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6400" y="304803"/>
            <a:ext cx="8342313" cy="531911"/>
          </a:xfrm>
        </p:spPr>
        <p:txBody>
          <a:bodyPr/>
          <a:lstStyle>
            <a:lvl1pPr>
              <a:defRPr sz="2585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4" name="Inhaltsplatzhalter 2"/>
          <p:cNvSpPr>
            <a:spLocks noGrp="1"/>
          </p:cNvSpPr>
          <p:nvPr>
            <p:ph idx="10"/>
          </p:nvPr>
        </p:nvSpPr>
        <p:spPr>
          <a:xfrm>
            <a:off x="406400" y="3861048"/>
            <a:ext cx="8342313" cy="2160241"/>
          </a:xfrm>
        </p:spPr>
        <p:txBody>
          <a:bodyPr/>
          <a:lstStyle>
            <a:lvl1pPr marL="244726" indent="-244726">
              <a:defRPr sz="1477">
                <a:solidFill>
                  <a:schemeClr val="tx1"/>
                </a:solidFill>
                <a:latin typeface="+mn-lt"/>
              </a:defRPr>
            </a:lvl1pPr>
            <a:lvl2pPr marL="501174" indent="-256449">
              <a:defRPr sz="1292">
                <a:solidFill>
                  <a:schemeClr val="tx1"/>
                </a:solidFill>
                <a:latin typeface="+mn-lt"/>
              </a:defRPr>
            </a:lvl2pPr>
            <a:lvl3pPr marL="745900" indent="-244726">
              <a:defRPr sz="1108">
                <a:solidFill>
                  <a:schemeClr val="tx1"/>
                </a:solidFill>
                <a:latin typeface="+mn-lt"/>
              </a:defRPr>
            </a:lvl3pPr>
            <a:lvl4pPr marL="659440" indent="-158265">
              <a:buFont typeface="Arial" pitchFamily="34" charset="0"/>
              <a:buChar char="•"/>
              <a:defRPr sz="923">
                <a:solidFill>
                  <a:schemeClr val="tx1"/>
                </a:solidFill>
                <a:latin typeface="+mn-lt"/>
              </a:defRPr>
            </a:lvl4pPr>
            <a:lvl5pPr marL="826498" indent="-167058">
              <a:defRPr sz="923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7" name="Inhaltsplatzhalter 2"/>
          <p:cNvSpPr>
            <a:spLocks noGrp="1"/>
          </p:cNvSpPr>
          <p:nvPr>
            <p:ph idx="11"/>
          </p:nvPr>
        </p:nvSpPr>
        <p:spPr>
          <a:xfrm>
            <a:off x="406400" y="1556792"/>
            <a:ext cx="8342313" cy="2160241"/>
          </a:xfrm>
        </p:spPr>
        <p:txBody>
          <a:bodyPr/>
          <a:lstStyle>
            <a:lvl1pPr marL="244726" indent="-244726">
              <a:defRPr sz="1477">
                <a:solidFill>
                  <a:schemeClr val="tx1"/>
                </a:solidFill>
                <a:latin typeface="+mn-lt"/>
              </a:defRPr>
            </a:lvl1pPr>
            <a:lvl2pPr marL="501174" indent="-256449">
              <a:defRPr sz="1292">
                <a:solidFill>
                  <a:schemeClr val="tx1"/>
                </a:solidFill>
                <a:latin typeface="+mn-lt"/>
              </a:defRPr>
            </a:lvl2pPr>
            <a:lvl3pPr marL="745900" indent="-244726">
              <a:defRPr sz="1108">
                <a:solidFill>
                  <a:schemeClr val="tx1"/>
                </a:solidFill>
                <a:latin typeface="+mn-lt"/>
              </a:defRPr>
            </a:lvl3pPr>
            <a:lvl4pPr marL="659440" indent="-158265">
              <a:buFont typeface="Arial" pitchFamily="34" charset="0"/>
              <a:buChar char="•"/>
              <a:defRPr sz="923">
                <a:solidFill>
                  <a:schemeClr val="tx1"/>
                </a:solidFill>
                <a:latin typeface="+mn-lt"/>
              </a:defRPr>
            </a:lvl4pPr>
            <a:lvl5pPr marL="826498" indent="-167058">
              <a:defRPr sz="923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6" name="Textplatzhalter 8"/>
          <p:cNvSpPr>
            <a:spLocks noGrp="1"/>
          </p:cNvSpPr>
          <p:nvPr>
            <p:ph type="body" sz="quarter" idx="12" hasCustomPrompt="1"/>
          </p:nvPr>
        </p:nvSpPr>
        <p:spPr>
          <a:xfrm>
            <a:off x="405913" y="836614"/>
            <a:ext cx="8342434" cy="360139"/>
          </a:xfrm>
        </p:spPr>
        <p:txBody>
          <a:bodyPr/>
          <a:lstStyle>
            <a:lvl1pPr>
              <a:buNone/>
              <a:defRPr sz="1662">
                <a:solidFill>
                  <a:srgbClr val="0D3B69"/>
                </a:solidFill>
              </a:defRPr>
            </a:lvl1pPr>
          </a:lstStyle>
          <a:p>
            <a:pPr lvl="0"/>
            <a:r>
              <a:rPr lang="en-US" dirty="0"/>
              <a:t>&lt;Sub-Title&gt;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_Title_2_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6400" y="304803"/>
            <a:ext cx="8342313" cy="531911"/>
          </a:xfrm>
        </p:spPr>
        <p:txBody>
          <a:bodyPr/>
          <a:lstStyle>
            <a:lvl1pPr>
              <a:defRPr sz="2585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06400" y="1556792"/>
            <a:ext cx="8342313" cy="2160240"/>
          </a:xfrm>
        </p:spPr>
        <p:txBody>
          <a:bodyPr/>
          <a:lstStyle>
            <a:lvl1pPr marL="240329" indent="-240329">
              <a:defRPr sz="1846">
                <a:solidFill>
                  <a:schemeClr val="tx1"/>
                </a:solidFill>
                <a:latin typeface="+mn-lt"/>
              </a:defRPr>
            </a:lvl1pPr>
            <a:lvl2pPr marL="501174" indent="-256449">
              <a:defRPr sz="1662">
                <a:solidFill>
                  <a:schemeClr val="tx1"/>
                </a:solidFill>
                <a:latin typeface="+mn-lt"/>
              </a:defRPr>
            </a:lvl2pPr>
            <a:lvl3pPr marL="745900" indent="-244726">
              <a:defRPr sz="1477">
                <a:solidFill>
                  <a:schemeClr val="tx1"/>
                </a:solidFill>
                <a:latin typeface="+mn-lt"/>
              </a:defRPr>
            </a:lvl3pPr>
            <a:lvl4pPr marL="659440" indent="-158265">
              <a:buFont typeface="Arial" pitchFamily="34" charset="0"/>
              <a:buChar char="•"/>
              <a:defRPr sz="1015">
                <a:solidFill>
                  <a:schemeClr val="tx1"/>
                </a:solidFill>
                <a:latin typeface="+mn-lt"/>
              </a:defRPr>
            </a:lvl4pPr>
            <a:lvl5pPr marL="826498" indent="-167058">
              <a:defRPr sz="1015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4" name="Inhaltsplatzhalter 2"/>
          <p:cNvSpPr>
            <a:spLocks noGrp="1"/>
          </p:cNvSpPr>
          <p:nvPr>
            <p:ph idx="10"/>
          </p:nvPr>
        </p:nvSpPr>
        <p:spPr>
          <a:xfrm>
            <a:off x="421525" y="3861048"/>
            <a:ext cx="8327189" cy="2160240"/>
          </a:xfrm>
        </p:spPr>
        <p:txBody>
          <a:bodyPr/>
          <a:lstStyle>
            <a:lvl1pPr marL="244726" indent="-244726">
              <a:defRPr sz="1846">
                <a:solidFill>
                  <a:schemeClr val="tx1"/>
                </a:solidFill>
                <a:latin typeface="+mn-lt"/>
              </a:defRPr>
            </a:lvl1pPr>
            <a:lvl2pPr marL="501174" indent="-256449">
              <a:defRPr sz="1662">
                <a:solidFill>
                  <a:schemeClr val="tx1"/>
                </a:solidFill>
                <a:latin typeface="+mn-lt"/>
              </a:defRPr>
            </a:lvl2pPr>
            <a:lvl3pPr marL="745900" indent="-244726">
              <a:defRPr sz="1477">
                <a:solidFill>
                  <a:schemeClr val="tx1"/>
                </a:solidFill>
                <a:latin typeface="+mn-lt"/>
              </a:defRPr>
            </a:lvl3pPr>
            <a:lvl4pPr marL="659440" indent="-158265">
              <a:buFont typeface="Arial" pitchFamily="34" charset="0"/>
              <a:buChar char="•"/>
              <a:defRPr sz="1015">
                <a:solidFill>
                  <a:schemeClr val="tx1"/>
                </a:solidFill>
                <a:latin typeface="+mn-lt"/>
              </a:defRPr>
            </a:lvl4pPr>
            <a:lvl5pPr marL="826498" indent="-167058">
              <a:defRPr sz="1015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7" name="Textplatzhalter 8"/>
          <p:cNvSpPr>
            <a:spLocks noGrp="1"/>
          </p:cNvSpPr>
          <p:nvPr>
            <p:ph type="body" sz="quarter" idx="11" hasCustomPrompt="1"/>
          </p:nvPr>
        </p:nvSpPr>
        <p:spPr>
          <a:xfrm>
            <a:off x="405913" y="836614"/>
            <a:ext cx="8342434" cy="360139"/>
          </a:xfrm>
        </p:spPr>
        <p:txBody>
          <a:bodyPr/>
          <a:lstStyle>
            <a:lvl1pPr>
              <a:buNone/>
              <a:defRPr sz="1662">
                <a:solidFill>
                  <a:srgbClr val="0D3B69"/>
                </a:solidFill>
              </a:defRPr>
            </a:lvl1pPr>
          </a:lstStyle>
          <a:p>
            <a:pPr lvl="0"/>
            <a:r>
              <a:rPr lang="en-US" dirty="0"/>
              <a:t>&lt;Sub-Title&gt;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Small_Title_a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6400" y="304803"/>
            <a:ext cx="8342313" cy="531911"/>
          </a:xfrm>
        </p:spPr>
        <p:txBody>
          <a:bodyPr/>
          <a:lstStyle>
            <a:lvl1pPr>
              <a:defRPr sz="2585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06400" y="1556792"/>
            <a:ext cx="8342313" cy="4515382"/>
          </a:xfrm>
        </p:spPr>
        <p:txBody>
          <a:bodyPr/>
          <a:lstStyle>
            <a:lvl1pPr marL="244726" indent="-244726">
              <a:defRPr sz="1846">
                <a:solidFill>
                  <a:schemeClr val="tx1"/>
                </a:solidFill>
              </a:defRPr>
            </a:lvl1pPr>
            <a:lvl2pPr marL="501174" indent="-256449">
              <a:buClr>
                <a:srgbClr val="0D3B69"/>
              </a:buClr>
              <a:defRPr sz="1662" baseline="0">
                <a:solidFill>
                  <a:schemeClr val="tx1"/>
                </a:solidFill>
              </a:defRPr>
            </a:lvl2pPr>
            <a:lvl3pPr marL="745900" indent="-244726" defTabSz="1077085">
              <a:buClr>
                <a:srgbClr val="0D3B69"/>
              </a:buClr>
              <a:defRPr sz="1477">
                <a:solidFill>
                  <a:schemeClr val="tx1"/>
                </a:solidFill>
              </a:defRPr>
            </a:lvl3pPr>
            <a:lvl4pPr marL="990625" indent="-244726">
              <a:buClr>
                <a:srgbClr val="0D3B69"/>
              </a:buClr>
              <a:buFont typeface="Arial" pitchFamily="34" charset="0"/>
              <a:buChar char="•"/>
              <a:defRPr sz="1292" baseline="0">
                <a:solidFill>
                  <a:schemeClr val="tx1"/>
                </a:solidFill>
                <a:latin typeface="+mn-lt"/>
              </a:defRPr>
            </a:lvl4pPr>
            <a:lvl5pPr marL="1235351" indent="-244726" defTabSz="1578259">
              <a:buClr>
                <a:srgbClr val="0D3B69"/>
              </a:buClr>
              <a:defRPr sz="1108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690444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, Sub-Titel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6400" y="304801"/>
            <a:ext cx="8342313" cy="480994"/>
          </a:xfrm>
          <a:noFill/>
        </p:spPr>
        <p:txBody>
          <a:bodyPr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06401" y="1500174"/>
            <a:ext cx="8342312" cy="457203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0"/>
          </p:nvPr>
        </p:nvSpPr>
        <p:spPr>
          <a:xfrm>
            <a:off x="406400" y="928670"/>
            <a:ext cx="8342313" cy="428628"/>
          </a:xfrm>
          <a:noFill/>
        </p:spPr>
        <p:txBody>
          <a:bodyPr/>
          <a:lstStyle>
            <a:lvl1pPr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73061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06400" y="304800"/>
            <a:ext cx="8342313" cy="62386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noProof="0" dirty="0"/>
              <a:t>&lt;Title&gt;</a:t>
            </a:r>
          </a:p>
        </p:txBody>
      </p:sp>
    </p:spTree>
    <p:extLst>
      <p:ext uri="{BB962C8B-B14F-4D97-AF65-F5344CB8AC3E}">
        <p14:creationId xmlns:p14="http://schemas.microsoft.com/office/powerpoint/2010/main" val="11907600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6400" y="304802"/>
            <a:ext cx="8342313" cy="110807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406401" y="1522413"/>
            <a:ext cx="4094163" cy="4211637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52964" y="1522413"/>
            <a:ext cx="4095750" cy="4211637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37152986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rontPage_with_Author_Date_Version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685800" y="5622925"/>
            <a:ext cx="1078523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3231" tIns="33231" rIns="33231" bIns="33231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de-DE" sz="1292">
                <a:solidFill>
                  <a:schemeClr val="bg1"/>
                </a:solidFill>
              </a:rPr>
              <a:t>Author(s):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85800" y="5857875"/>
            <a:ext cx="107852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3231" tIns="33231" rIns="33231" bIns="33231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de-DE" sz="1292">
                <a:solidFill>
                  <a:schemeClr val="bg1"/>
                </a:solidFill>
              </a:rPr>
              <a:t>Date:</a:t>
            </a:r>
          </a:p>
        </p:txBody>
      </p:sp>
      <p:sp>
        <p:nvSpPr>
          <p:cNvPr id="9" name="TextBox 9"/>
          <p:cNvSpPr txBox="1">
            <a:spLocks noChangeArrowheads="1"/>
          </p:cNvSpPr>
          <p:nvPr/>
        </p:nvSpPr>
        <p:spPr bwMode="auto">
          <a:xfrm>
            <a:off x="685800" y="6073775"/>
            <a:ext cx="107852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3231" tIns="33231" rIns="33231" bIns="33231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de-DE" sz="1292">
                <a:solidFill>
                  <a:schemeClr val="bg1"/>
                </a:solidFill>
              </a:rPr>
              <a:t>Version</a:t>
            </a:r>
          </a:p>
        </p:txBody>
      </p:sp>
      <p:sp>
        <p:nvSpPr>
          <p:cNvPr id="398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45011"/>
            <a:ext cx="7772400" cy="9715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98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116560"/>
            <a:ext cx="7773988" cy="1752600"/>
          </a:xfrm>
        </p:spPr>
        <p:txBody>
          <a:bodyPr/>
          <a:lstStyle>
            <a:lvl1pPr marL="0" indent="0">
              <a:buFontTx/>
              <a:buNone/>
              <a:defRPr sz="2215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1761457" y="5641743"/>
            <a:ext cx="6694487" cy="215900"/>
          </a:xfrm>
        </p:spPr>
        <p:txBody>
          <a:bodyPr lIns="36000" tIns="36000" rIns="36000" bIns="36000" anchor="ctr"/>
          <a:lstStyle>
            <a:lvl1pPr algn="l">
              <a:buNone/>
              <a:defRPr sz="1292" b="0">
                <a:solidFill>
                  <a:schemeClr val="bg1"/>
                </a:solidFill>
              </a:defRPr>
            </a:lvl1pPr>
            <a:lvl2pPr>
              <a:defRPr sz="1292"/>
            </a:lvl2pPr>
            <a:lvl3pPr>
              <a:defRPr sz="1292"/>
            </a:lvl3pPr>
            <a:lvl4pPr>
              <a:defRPr sz="1292"/>
            </a:lvl4pPr>
            <a:lvl5pPr>
              <a:defRPr sz="1292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1761457" y="5857767"/>
            <a:ext cx="6694487" cy="215900"/>
          </a:xfrm>
        </p:spPr>
        <p:txBody>
          <a:bodyPr lIns="36000" tIns="36000" rIns="36000" bIns="36000" anchor="ctr"/>
          <a:lstStyle>
            <a:lvl1pPr algn="l">
              <a:buNone/>
              <a:defRPr sz="1292" b="0">
                <a:solidFill>
                  <a:schemeClr val="bg1"/>
                </a:solidFill>
              </a:defRPr>
            </a:lvl1pPr>
            <a:lvl2pPr>
              <a:defRPr sz="1292"/>
            </a:lvl2pPr>
            <a:lvl3pPr>
              <a:defRPr sz="1292"/>
            </a:lvl3pPr>
            <a:lvl4pPr>
              <a:defRPr sz="1292"/>
            </a:lvl4pPr>
            <a:lvl5pPr>
              <a:defRPr sz="1292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1761457" y="6073667"/>
            <a:ext cx="6694487" cy="215900"/>
          </a:xfrm>
        </p:spPr>
        <p:txBody>
          <a:bodyPr lIns="36000" tIns="36000" rIns="36000" bIns="36000" anchor="ctr"/>
          <a:lstStyle>
            <a:lvl1pPr algn="l">
              <a:buNone/>
              <a:defRPr sz="1292" b="0">
                <a:solidFill>
                  <a:schemeClr val="bg1"/>
                </a:solidFill>
              </a:defRPr>
            </a:lvl1pPr>
            <a:lvl2pPr>
              <a:defRPr sz="1292"/>
            </a:lvl2pPr>
            <a:lvl3pPr>
              <a:defRPr sz="1292"/>
            </a:lvl3pPr>
            <a:lvl4pPr>
              <a:defRPr sz="1292"/>
            </a:lvl4pPr>
            <a:lvl5pPr>
              <a:defRPr sz="1292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6400" y="304803"/>
            <a:ext cx="8342313" cy="531911"/>
          </a:xfrm>
        </p:spPr>
        <p:txBody>
          <a:bodyPr/>
          <a:lstStyle>
            <a:lvl1pPr>
              <a:defRPr sz="2585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ll_Title_a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6400" y="304803"/>
            <a:ext cx="8342313" cy="531911"/>
          </a:xfrm>
        </p:spPr>
        <p:txBody>
          <a:bodyPr/>
          <a:lstStyle>
            <a:lvl1pPr>
              <a:defRPr sz="2585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06400" y="1556792"/>
            <a:ext cx="8342313" cy="4515382"/>
          </a:xfrm>
        </p:spPr>
        <p:txBody>
          <a:bodyPr/>
          <a:lstStyle>
            <a:lvl1pPr marL="244726" indent="-244726">
              <a:defRPr sz="1846">
                <a:solidFill>
                  <a:schemeClr val="tx1"/>
                </a:solidFill>
              </a:defRPr>
            </a:lvl1pPr>
            <a:lvl2pPr marL="501174" indent="-256449">
              <a:buClr>
                <a:srgbClr val="0D3B69"/>
              </a:buClr>
              <a:defRPr sz="1662" baseline="0">
                <a:solidFill>
                  <a:schemeClr val="tx1"/>
                </a:solidFill>
              </a:defRPr>
            </a:lvl2pPr>
            <a:lvl3pPr marL="745900" indent="-244726" defTabSz="1077085">
              <a:buClr>
                <a:srgbClr val="0D3B69"/>
              </a:buClr>
              <a:defRPr sz="1477">
                <a:solidFill>
                  <a:schemeClr val="tx1"/>
                </a:solidFill>
              </a:defRPr>
            </a:lvl3pPr>
            <a:lvl4pPr marL="990625" indent="-244726">
              <a:buClr>
                <a:srgbClr val="0D3B69"/>
              </a:buClr>
              <a:buFont typeface="Arial" pitchFamily="34" charset="0"/>
              <a:buChar char="•"/>
              <a:defRPr sz="1292" baseline="0">
                <a:solidFill>
                  <a:schemeClr val="tx1"/>
                </a:solidFill>
                <a:latin typeface="+mn-lt"/>
              </a:defRPr>
            </a:lvl4pPr>
            <a:lvl5pPr marL="1235351" indent="-244726" defTabSz="1578259">
              <a:buClr>
                <a:srgbClr val="0D3B69"/>
              </a:buClr>
              <a:defRPr sz="1108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05913" y="836614"/>
            <a:ext cx="8342434" cy="360139"/>
          </a:xfrm>
        </p:spPr>
        <p:txBody>
          <a:bodyPr/>
          <a:lstStyle>
            <a:lvl1pPr>
              <a:buNone/>
              <a:defRPr sz="1662">
                <a:solidFill>
                  <a:srgbClr val="0D3B69"/>
                </a:solidFill>
              </a:defRPr>
            </a:lvl1pPr>
          </a:lstStyle>
          <a:p>
            <a:pPr lvl="0"/>
            <a:r>
              <a:rPr lang="en-US" dirty="0"/>
              <a:t>&lt;Sub-Title&gt;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_Title_a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6400" y="304803"/>
            <a:ext cx="8342313" cy="531911"/>
          </a:xfrm>
        </p:spPr>
        <p:txBody>
          <a:bodyPr/>
          <a:lstStyle>
            <a:lvl1pPr>
              <a:defRPr sz="2585">
                <a:solidFill>
                  <a:srgbClr val="0D3B69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06400" y="1556792"/>
            <a:ext cx="8342313" cy="4515382"/>
          </a:xfrm>
        </p:spPr>
        <p:txBody>
          <a:bodyPr/>
          <a:lstStyle>
            <a:lvl1pPr marL="244726" indent="-244726">
              <a:defRPr sz="2031">
                <a:solidFill>
                  <a:schemeClr val="tx1"/>
                </a:solidFill>
                <a:latin typeface="+mn-lt"/>
              </a:defRPr>
            </a:lvl1pPr>
            <a:lvl2pPr marL="501174" indent="-256449">
              <a:defRPr sz="1846" baseline="0">
                <a:solidFill>
                  <a:schemeClr val="tx1"/>
                </a:solidFill>
                <a:latin typeface="+mn-lt"/>
              </a:defRPr>
            </a:lvl2pPr>
            <a:lvl3pPr marL="745900" indent="-244726">
              <a:defRPr sz="1662" baseline="0">
                <a:solidFill>
                  <a:schemeClr val="tx1"/>
                </a:solidFill>
                <a:latin typeface="+mn-lt"/>
              </a:defRPr>
            </a:lvl3pPr>
            <a:lvl4pPr marL="990625" indent="-244726">
              <a:buClr>
                <a:srgbClr val="0D3B69"/>
              </a:buClr>
              <a:buFont typeface="Arial" pitchFamily="34" charset="0"/>
              <a:buChar char="•"/>
              <a:defRPr sz="1477" baseline="0">
                <a:solidFill>
                  <a:schemeClr val="tx1"/>
                </a:solidFill>
                <a:latin typeface="+mn-lt"/>
              </a:defRPr>
            </a:lvl4pPr>
            <a:lvl5pPr marL="1235351" indent="-244726">
              <a:buClr>
                <a:srgbClr val="0D3B69"/>
              </a:buClr>
              <a:defRPr sz="1292" baseline="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5" name="Textplatzhalt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05913" y="836614"/>
            <a:ext cx="8342434" cy="360139"/>
          </a:xfrm>
        </p:spPr>
        <p:txBody>
          <a:bodyPr/>
          <a:lstStyle>
            <a:lvl1pPr>
              <a:buNone/>
              <a:defRPr sz="1662">
                <a:solidFill>
                  <a:srgbClr val="0D3B69"/>
                </a:solidFill>
              </a:defRPr>
            </a:lvl1pPr>
          </a:lstStyle>
          <a:p>
            <a:pPr lvl="0"/>
            <a:r>
              <a:rPr lang="en-US" dirty="0"/>
              <a:t>&lt;Sub-Title&gt;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ll_Titl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6400" y="304803"/>
            <a:ext cx="8342313" cy="531911"/>
          </a:xfrm>
        </p:spPr>
        <p:txBody>
          <a:bodyPr/>
          <a:lstStyle>
            <a:lvl1pPr>
              <a:defRPr sz="2585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06400" y="1556792"/>
            <a:ext cx="3877567" cy="4515382"/>
          </a:xfrm>
        </p:spPr>
        <p:txBody>
          <a:bodyPr/>
          <a:lstStyle>
            <a:lvl1pPr marL="244726" indent="-244726">
              <a:defRPr sz="1477">
                <a:solidFill>
                  <a:schemeClr val="tx1"/>
                </a:solidFill>
                <a:latin typeface="+mn-lt"/>
              </a:defRPr>
            </a:lvl1pPr>
            <a:lvl2pPr marL="501174" indent="-256449">
              <a:defRPr sz="1292">
                <a:solidFill>
                  <a:schemeClr val="tx1"/>
                </a:solidFill>
                <a:latin typeface="+mn-lt"/>
              </a:defRPr>
            </a:lvl2pPr>
            <a:lvl3pPr marL="745900" indent="-244726">
              <a:buClr>
                <a:srgbClr val="0D3B69"/>
              </a:buClr>
              <a:defRPr sz="1108">
                <a:solidFill>
                  <a:schemeClr val="tx1"/>
                </a:solidFill>
                <a:latin typeface="+mn-lt"/>
              </a:defRPr>
            </a:lvl3pPr>
            <a:lvl4pPr marL="990625" indent="-244726">
              <a:buClr>
                <a:srgbClr val="0D3B69"/>
              </a:buClr>
              <a:buFont typeface="Arial" pitchFamily="34" charset="0"/>
              <a:buChar char="•"/>
              <a:defRPr sz="923">
                <a:solidFill>
                  <a:schemeClr val="tx1"/>
                </a:solidFill>
                <a:latin typeface="+mn-lt"/>
              </a:defRPr>
            </a:lvl4pPr>
            <a:lvl5pPr marL="826498" indent="-167058">
              <a:buClr>
                <a:srgbClr val="0D3B69"/>
              </a:buClr>
              <a:defRPr sz="923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4" name="Inhaltsplatzhalter 2"/>
          <p:cNvSpPr>
            <a:spLocks noGrp="1"/>
          </p:cNvSpPr>
          <p:nvPr>
            <p:ph idx="10"/>
          </p:nvPr>
        </p:nvSpPr>
        <p:spPr>
          <a:xfrm>
            <a:off x="4860032" y="1556792"/>
            <a:ext cx="3888681" cy="4515382"/>
          </a:xfrm>
        </p:spPr>
        <p:txBody>
          <a:bodyPr/>
          <a:lstStyle>
            <a:lvl1pPr marL="244726" indent="-244726">
              <a:defRPr sz="1477">
                <a:solidFill>
                  <a:schemeClr val="tx1"/>
                </a:solidFill>
                <a:latin typeface="+mn-lt"/>
              </a:defRPr>
            </a:lvl1pPr>
            <a:lvl2pPr marL="501174" indent="-256449">
              <a:defRPr sz="1292">
                <a:solidFill>
                  <a:schemeClr val="tx1"/>
                </a:solidFill>
                <a:latin typeface="+mn-lt"/>
              </a:defRPr>
            </a:lvl2pPr>
            <a:lvl3pPr marL="745900" indent="-244726">
              <a:defRPr sz="1108">
                <a:solidFill>
                  <a:schemeClr val="tx1"/>
                </a:solidFill>
                <a:latin typeface="+mn-lt"/>
              </a:defRPr>
            </a:lvl3pPr>
            <a:lvl4pPr marL="659440" indent="-158265">
              <a:buClr>
                <a:srgbClr val="0D3B69"/>
              </a:buClr>
              <a:buFont typeface="Arial" pitchFamily="34" charset="0"/>
              <a:buChar char="•"/>
              <a:defRPr sz="923">
                <a:solidFill>
                  <a:schemeClr val="tx1"/>
                </a:solidFill>
                <a:latin typeface="+mn-lt"/>
              </a:defRPr>
            </a:lvl4pPr>
            <a:lvl5pPr marL="826498" indent="-167058">
              <a:buClr>
                <a:srgbClr val="0D3B69"/>
              </a:buClr>
              <a:defRPr sz="923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6" name="Textplatzhalter 8"/>
          <p:cNvSpPr>
            <a:spLocks noGrp="1"/>
          </p:cNvSpPr>
          <p:nvPr>
            <p:ph type="body" sz="quarter" idx="11" hasCustomPrompt="1"/>
          </p:nvPr>
        </p:nvSpPr>
        <p:spPr>
          <a:xfrm>
            <a:off x="405913" y="836614"/>
            <a:ext cx="8342434" cy="360139"/>
          </a:xfrm>
        </p:spPr>
        <p:txBody>
          <a:bodyPr/>
          <a:lstStyle>
            <a:lvl1pPr>
              <a:buNone/>
              <a:defRPr sz="1662">
                <a:solidFill>
                  <a:srgbClr val="0D3B69"/>
                </a:solidFill>
              </a:defRPr>
            </a:lvl1pPr>
          </a:lstStyle>
          <a:p>
            <a:pPr lvl="0"/>
            <a:r>
              <a:rPr lang="en-US" dirty="0"/>
              <a:t>&lt;Sub-Title&gt;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_Titl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6400" y="304803"/>
            <a:ext cx="8342313" cy="531911"/>
          </a:xfrm>
        </p:spPr>
        <p:txBody>
          <a:bodyPr/>
          <a:lstStyle>
            <a:lvl1pPr>
              <a:defRPr sz="2585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06400" y="1556792"/>
            <a:ext cx="3877567" cy="4515382"/>
          </a:xfrm>
        </p:spPr>
        <p:txBody>
          <a:bodyPr/>
          <a:lstStyle>
            <a:lvl1pPr marL="244726" indent="-244726">
              <a:defRPr sz="1846">
                <a:solidFill>
                  <a:schemeClr val="tx1"/>
                </a:solidFill>
                <a:latin typeface="+mn-lt"/>
              </a:defRPr>
            </a:lvl1pPr>
            <a:lvl2pPr marL="501174" indent="-256449">
              <a:defRPr sz="1662">
                <a:solidFill>
                  <a:schemeClr val="tx1"/>
                </a:solidFill>
                <a:latin typeface="+mn-lt"/>
              </a:defRPr>
            </a:lvl2pPr>
            <a:lvl3pPr marL="745900" indent="-244726">
              <a:defRPr sz="1477">
                <a:solidFill>
                  <a:schemeClr val="tx1"/>
                </a:solidFill>
                <a:latin typeface="+mn-lt"/>
              </a:defRPr>
            </a:lvl3pPr>
            <a:lvl4pPr marL="659440" indent="-158265">
              <a:buFont typeface="Arial" pitchFamily="34" charset="0"/>
              <a:buChar char="•"/>
              <a:defRPr sz="1015">
                <a:solidFill>
                  <a:schemeClr val="tx1"/>
                </a:solidFill>
                <a:latin typeface="+mn-lt"/>
              </a:defRPr>
            </a:lvl4pPr>
            <a:lvl5pPr marL="826498" indent="-167058">
              <a:defRPr sz="1015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4" name="Inhaltsplatzhalter 2"/>
          <p:cNvSpPr>
            <a:spLocks noGrp="1"/>
          </p:cNvSpPr>
          <p:nvPr>
            <p:ph idx="10"/>
          </p:nvPr>
        </p:nvSpPr>
        <p:spPr>
          <a:xfrm>
            <a:off x="4860032" y="1556792"/>
            <a:ext cx="3888681" cy="4515382"/>
          </a:xfrm>
        </p:spPr>
        <p:txBody>
          <a:bodyPr/>
          <a:lstStyle>
            <a:lvl1pPr marL="244726" indent="-244726">
              <a:defRPr sz="1846">
                <a:solidFill>
                  <a:schemeClr val="tx1"/>
                </a:solidFill>
                <a:latin typeface="+mn-lt"/>
              </a:defRPr>
            </a:lvl1pPr>
            <a:lvl2pPr marL="501174" indent="-256449">
              <a:defRPr sz="1662">
                <a:solidFill>
                  <a:schemeClr val="tx1"/>
                </a:solidFill>
                <a:latin typeface="+mn-lt"/>
              </a:defRPr>
            </a:lvl2pPr>
            <a:lvl3pPr marL="745900" indent="-244726">
              <a:defRPr sz="1477">
                <a:solidFill>
                  <a:schemeClr val="tx1"/>
                </a:solidFill>
                <a:latin typeface="+mn-lt"/>
              </a:defRPr>
            </a:lvl3pPr>
            <a:lvl4pPr marL="659440" indent="-158265">
              <a:buFont typeface="Arial" pitchFamily="34" charset="0"/>
              <a:buChar char="•"/>
              <a:defRPr sz="1015">
                <a:solidFill>
                  <a:schemeClr val="tx1"/>
                </a:solidFill>
                <a:latin typeface="+mn-lt"/>
              </a:defRPr>
            </a:lvl4pPr>
            <a:lvl5pPr marL="826498" indent="-167058">
              <a:defRPr sz="1015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6" name="Textplatzhalter 8"/>
          <p:cNvSpPr>
            <a:spLocks noGrp="1"/>
          </p:cNvSpPr>
          <p:nvPr>
            <p:ph type="body" sz="quarter" idx="11" hasCustomPrompt="1"/>
          </p:nvPr>
        </p:nvSpPr>
        <p:spPr>
          <a:xfrm>
            <a:off x="405913" y="836614"/>
            <a:ext cx="8342434" cy="360139"/>
          </a:xfrm>
        </p:spPr>
        <p:txBody>
          <a:bodyPr/>
          <a:lstStyle>
            <a:lvl1pPr>
              <a:buNone/>
              <a:defRPr sz="1662">
                <a:solidFill>
                  <a:srgbClr val="0D3B69"/>
                </a:solidFill>
              </a:defRPr>
            </a:lvl1pPr>
          </a:lstStyle>
          <a:p>
            <a:pPr lvl="0"/>
            <a:r>
              <a:rPr lang="en-US" dirty="0"/>
              <a:t>&lt;Sub-Title&gt;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ll_Title_Text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6400" y="304803"/>
            <a:ext cx="8342313" cy="531911"/>
          </a:xfrm>
        </p:spPr>
        <p:txBody>
          <a:bodyPr/>
          <a:lstStyle>
            <a:lvl1pPr>
              <a:defRPr sz="2585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06401" y="1556792"/>
            <a:ext cx="3589535" cy="4515382"/>
          </a:xfrm>
        </p:spPr>
        <p:txBody>
          <a:bodyPr/>
          <a:lstStyle>
            <a:lvl1pPr marL="244726" indent="-244726">
              <a:defRPr sz="1477">
                <a:solidFill>
                  <a:schemeClr val="tx1"/>
                </a:solidFill>
              </a:defRPr>
            </a:lvl1pPr>
            <a:lvl2pPr marL="501174" indent="-256449">
              <a:defRPr sz="1292">
                <a:solidFill>
                  <a:schemeClr val="tx1"/>
                </a:solidFill>
              </a:defRPr>
            </a:lvl2pPr>
            <a:lvl3pPr marL="745900" indent="-244726">
              <a:defRPr sz="1108">
                <a:solidFill>
                  <a:schemeClr val="tx1"/>
                </a:solidFill>
              </a:defRPr>
            </a:lvl3pPr>
            <a:lvl4pPr marL="659440" indent="-158265">
              <a:buFont typeface="Arial" pitchFamily="34" charset="0"/>
              <a:buChar char="•"/>
              <a:defRPr sz="923">
                <a:solidFill>
                  <a:schemeClr val="tx1"/>
                </a:solidFill>
              </a:defRPr>
            </a:lvl4pPr>
            <a:lvl5pPr marL="826498" indent="-167058">
              <a:defRPr sz="923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5" name="Textplatzhalt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05913" y="836614"/>
            <a:ext cx="8342434" cy="360139"/>
          </a:xfrm>
        </p:spPr>
        <p:txBody>
          <a:bodyPr/>
          <a:lstStyle>
            <a:lvl1pPr>
              <a:buNone/>
              <a:defRPr sz="1662">
                <a:solidFill>
                  <a:srgbClr val="0D3B69"/>
                </a:solidFill>
              </a:defRPr>
            </a:lvl1pPr>
          </a:lstStyle>
          <a:p>
            <a:pPr lvl="0"/>
            <a:r>
              <a:rPr lang="en-US" dirty="0"/>
              <a:t>&lt;Sub-Title&gt;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05913" y="304801"/>
            <a:ext cx="8342434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e-DE"/>
              <a:t>Edit title master format by clicking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05913" y="1522413"/>
            <a:ext cx="8342434" cy="421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e-DE"/>
              <a:t>Edit text master formats by clicking</a:t>
            </a:r>
          </a:p>
          <a:p>
            <a:pPr lvl="1"/>
            <a:r>
              <a:rPr lang="en-US" altLang="de-DE"/>
              <a:t>Second level</a:t>
            </a:r>
          </a:p>
          <a:p>
            <a:pPr lvl="2"/>
            <a:r>
              <a:rPr lang="en-US" altLang="de-DE"/>
              <a:t>Third level</a:t>
            </a:r>
          </a:p>
          <a:p>
            <a:pPr lvl="2"/>
            <a:endParaRPr lang="en-US" altLang="de-DE"/>
          </a:p>
        </p:txBody>
      </p:sp>
      <p:sp>
        <p:nvSpPr>
          <p:cNvPr id="1028" name="Text Box 12"/>
          <p:cNvSpPr txBox="1">
            <a:spLocks noChangeArrowheads="1"/>
          </p:cNvSpPr>
          <p:nvPr/>
        </p:nvSpPr>
        <p:spPr bwMode="auto">
          <a:xfrm>
            <a:off x="256443" y="6619332"/>
            <a:ext cx="1457394" cy="205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de-DE" sz="738">
                <a:ea typeface="ＭＳ Ｐゴシック" pitchFamily="34" charset="-128"/>
              </a:rPr>
              <a:t>© SYSGO AG · PUBLIC</a:t>
            </a:r>
          </a:p>
        </p:txBody>
      </p:sp>
      <p:sp>
        <p:nvSpPr>
          <p:cNvPr id="1029" name="Text Box 12"/>
          <p:cNvSpPr txBox="1">
            <a:spLocks noChangeArrowheads="1"/>
          </p:cNvSpPr>
          <p:nvPr/>
        </p:nvSpPr>
        <p:spPr bwMode="auto">
          <a:xfrm>
            <a:off x="4410900" y="6612982"/>
            <a:ext cx="301686" cy="205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fld id="{EB58ADE6-8601-45B8-B95A-B927914EC29E}" type="slidenum">
              <a:rPr lang="en-US" altLang="de-DE" sz="738">
                <a:ea typeface="ＭＳ Ｐゴシック" pitchFamily="34" charset="-128"/>
              </a:rPr>
              <a:pPr algn="ctr" eaLnBrk="1" hangingPunct="1"/>
              <a:t>‹#›</a:t>
            </a:fld>
            <a:endParaRPr lang="en-US" altLang="de-DE" sz="738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63143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8" r:id="rId1"/>
    <p:sldLayoutId id="2147484269" r:id="rId2"/>
    <p:sldLayoutId id="2147484270" r:id="rId3"/>
    <p:sldLayoutId id="2147484271" r:id="rId4"/>
    <p:sldLayoutId id="2147484272" r:id="rId5"/>
    <p:sldLayoutId id="2147484273" r:id="rId6"/>
    <p:sldLayoutId id="2147484274" r:id="rId7"/>
    <p:sldLayoutId id="2147484275" r:id="rId8"/>
    <p:sldLayoutId id="2147484276" r:id="rId9"/>
    <p:sldLayoutId id="2147484277" r:id="rId10"/>
    <p:sldLayoutId id="2147484278" r:id="rId11"/>
    <p:sldLayoutId id="2147484279" r:id="rId12"/>
    <p:sldLayoutId id="2147484280" r:id="rId13"/>
    <p:sldLayoutId id="2147484281" r:id="rId14"/>
    <p:sldLayoutId id="2147484282" r:id="rId15"/>
    <p:sldLayoutId id="2147484283" r:id="rId16"/>
    <p:sldLayoutId id="2147484290" r:id="rId17"/>
    <p:sldLayoutId id="2147484291" r:id="rId18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585" b="1">
          <a:solidFill>
            <a:srgbClr val="0D3B69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585" b="1">
          <a:solidFill>
            <a:srgbClr val="0D3B69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585" b="1">
          <a:solidFill>
            <a:srgbClr val="0D3B69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585" b="1">
          <a:solidFill>
            <a:srgbClr val="0D3B69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585" b="1">
          <a:solidFill>
            <a:srgbClr val="0D3B69"/>
          </a:solidFill>
          <a:latin typeface="Arial" charset="0"/>
        </a:defRPr>
      </a:lvl5pPr>
      <a:lvl6pPr marL="422041" algn="l" rtl="0" eaLnBrk="1" fontAlgn="base" hangingPunct="1">
        <a:spcBef>
          <a:spcPct val="0"/>
        </a:spcBef>
        <a:spcAft>
          <a:spcPct val="0"/>
        </a:spcAft>
        <a:defRPr sz="2954" b="1">
          <a:solidFill>
            <a:schemeClr val="tx2"/>
          </a:solidFill>
          <a:latin typeface="Arial" charset="0"/>
        </a:defRPr>
      </a:lvl6pPr>
      <a:lvl7pPr marL="844083" algn="l" rtl="0" eaLnBrk="1" fontAlgn="base" hangingPunct="1">
        <a:spcBef>
          <a:spcPct val="0"/>
        </a:spcBef>
        <a:spcAft>
          <a:spcPct val="0"/>
        </a:spcAft>
        <a:defRPr sz="2954" b="1">
          <a:solidFill>
            <a:schemeClr val="tx2"/>
          </a:solidFill>
          <a:latin typeface="Arial" charset="0"/>
        </a:defRPr>
      </a:lvl7pPr>
      <a:lvl8pPr marL="1266124" algn="l" rtl="0" eaLnBrk="1" fontAlgn="base" hangingPunct="1">
        <a:spcBef>
          <a:spcPct val="0"/>
        </a:spcBef>
        <a:spcAft>
          <a:spcPct val="0"/>
        </a:spcAft>
        <a:defRPr sz="2954" b="1">
          <a:solidFill>
            <a:schemeClr val="tx2"/>
          </a:solidFill>
          <a:latin typeface="Arial" charset="0"/>
        </a:defRPr>
      </a:lvl8pPr>
      <a:lvl9pPr marL="1688165" algn="l" rtl="0" eaLnBrk="1" fontAlgn="base" hangingPunct="1">
        <a:spcBef>
          <a:spcPct val="0"/>
        </a:spcBef>
        <a:spcAft>
          <a:spcPct val="0"/>
        </a:spcAft>
        <a:defRPr sz="2954" b="1">
          <a:solidFill>
            <a:schemeClr val="tx2"/>
          </a:solidFill>
          <a:latin typeface="Arial" charset="0"/>
        </a:defRPr>
      </a:lvl9pPr>
    </p:titleStyle>
    <p:bodyStyle>
      <a:lvl1pPr marL="244726" indent="-244726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215" b="1">
          <a:solidFill>
            <a:schemeClr val="tx1"/>
          </a:solidFill>
          <a:latin typeface="+mn-lt"/>
          <a:ea typeface="+mn-ea"/>
          <a:cs typeface="+mn-cs"/>
        </a:defRPr>
      </a:lvl1pPr>
      <a:lvl2pPr marL="501174" indent="-256449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1846">
          <a:solidFill>
            <a:schemeClr val="tx1"/>
          </a:solidFill>
          <a:latin typeface="+mn-lt"/>
        </a:defRPr>
      </a:lvl2pPr>
      <a:lvl3pPr marL="745900" indent="-244726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>
          <a:solidFill>
            <a:schemeClr val="tx1"/>
          </a:solidFill>
          <a:latin typeface="+mn-lt"/>
        </a:defRPr>
      </a:lvl3pPr>
      <a:lvl4pPr marL="1477145" indent="-211021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Trebuchet MS" pitchFamily="34" charset="0"/>
        </a:defRPr>
      </a:lvl4pPr>
      <a:lvl5pPr marL="1899186" indent="-211021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Trebuchet MS" pitchFamily="34" charset="0"/>
        </a:defRPr>
      </a:lvl5pPr>
      <a:lvl6pPr marL="2321227" indent="-211021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Trebuchet MS" pitchFamily="34" charset="0"/>
        </a:defRPr>
      </a:lvl6pPr>
      <a:lvl7pPr marL="2743269" indent="-211021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Trebuchet MS" pitchFamily="34" charset="0"/>
        </a:defRPr>
      </a:lvl7pPr>
      <a:lvl8pPr marL="3165310" indent="-211021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Trebuchet MS" pitchFamily="34" charset="0"/>
        </a:defRPr>
      </a:lvl8pPr>
      <a:lvl9pPr marL="3587351" indent="-211021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Trebuchet MS" pitchFamily="34" charset="0"/>
        </a:defRPr>
      </a:lvl9pPr>
    </p:bodyStyle>
    <p:otherStyle>
      <a:defPPr>
        <a:defRPr lang="de-DE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tiff"/><Relationship Id="rId9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.tif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r>
              <a:rPr lang="en-US" sz="2800" dirty="0"/>
              <a:t>PikeOS 4.2 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sz="2800" dirty="0"/>
              <a:t>Safe and Secure Multi-Core RTOS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84214" y="6093296"/>
            <a:ext cx="51117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1400" dirty="0">
                <a:solidFill>
                  <a:schemeClr val="bg1"/>
                </a:solidFill>
              </a:rPr>
              <a:t>SYSGO AG </a:t>
            </a:r>
          </a:p>
          <a:p>
            <a:r>
              <a:rPr lang="en-US" sz="1400" dirty="0">
                <a:solidFill>
                  <a:schemeClr val="bg1"/>
                </a:solidFill>
              </a:rPr>
              <a:t>2018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Legende mit Pfeil nach oben 15"/>
          <p:cNvSpPr/>
          <p:nvPr/>
        </p:nvSpPr>
        <p:spPr bwMode="auto">
          <a:xfrm>
            <a:off x="3608202" y="2636912"/>
            <a:ext cx="1362612" cy="2592289"/>
          </a:xfrm>
          <a:prstGeom prst="upArrowCallout">
            <a:avLst>
              <a:gd name="adj1" fmla="val 22262"/>
              <a:gd name="adj2" fmla="val 29462"/>
              <a:gd name="adj3" fmla="val 25000"/>
              <a:gd name="adj4" fmla="val 13503"/>
            </a:avLst>
          </a:prstGeom>
          <a:gradFill flip="none" rotWithShape="1">
            <a:gsLst>
              <a:gs pos="0">
                <a:schemeClr val="tx2">
                  <a:tint val="66000"/>
                  <a:satMod val="160000"/>
                </a:schemeClr>
              </a:gs>
              <a:gs pos="50000">
                <a:schemeClr val="tx2">
                  <a:tint val="44500"/>
                  <a:satMod val="160000"/>
                </a:schemeClr>
              </a:gs>
              <a:gs pos="100000">
                <a:schemeClr val="tx2">
                  <a:tint val="23500"/>
                  <a:satMod val="160000"/>
                </a:schemeClr>
              </a:gs>
            </a:gsLst>
            <a:lin ang="162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Root of Trust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Security by design with smart partition handling</a:t>
            </a:r>
          </a:p>
        </p:txBody>
      </p:sp>
      <p:sp>
        <p:nvSpPr>
          <p:cNvPr id="3" name="Rechteck 2"/>
          <p:cNvSpPr/>
          <p:nvPr/>
        </p:nvSpPr>
        <p:spPr bwMode="auto">
          <a:xfrm>
            <a:off x="1315023" y="6021288"/>
            <a:ext cx="5982203" cy="28803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Security by Design</a:t>
            </a:r>
          </a:p>
        </p:txBody>
      </p:sp>
      <p:sp>
        <p:nvSpPr>
          <p:cNvPr id="4" name="Gebogener Pfeil 3"/>
          <p:cNvSpPr/>
          <p:nvPr/>
        </p:nvSpPr>
        <p:spPr bwMode="auto">
          <a:xfrm>
            <a:off x="1392570" y="764704"/>
            <a:ext cx="5915734" cy="4680520"/>
          </a:xfrm>
          <a:prstGeom prst="circular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5" name="Gebogener Pfeil 4"/>
          <p:cNvSpPr/>
          <p:nvPr/>
        </p:nvSpPr>
        <p:spPr bwMode="auto">
          <a:xfrm rot="10800000">
            <a:off x="1381492" y="1556792"/>
            <a:ext cx="5915734" cy="4680520"/>
          </a:xfrm>
          <a:prstGeom prst="circular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5" name="Pfeil nach rechts 14"/>
          <p:cNvSpPr/>
          <p:nvPr/>
        </p:nvSpPr>
        <p:spPr bwMode="auto">
          <a:xfrm>
            <a:off x="517396" y="3212975"/>
            <a:ext cx="1462316" cy="576263"/>
          </a:xfrm>
          <a:prstGeom prst="rightArrow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Sec. Update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3148133" y="5430064"/>
            <a:ext cx="24225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</a:rPr>
              <a:t>Secure Development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3157567" y="1124744"/>
            <a:ext cx="24225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</a:rPr>
              <a:t>Secure Life Cycle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2079233" y="1542953"/>
            <a:ext cx="18280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</a:rPr>
              <a:t>ISO 27000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4760146" y="1476073"/>
            <a:ext cx="18280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</a:rPr>
              <a:t>Common </a:t>
            </a:r>
          </a:p>
          <a:p>
            <a:pPr algn="ctr"/>
            <a:r>
              <a:rPr lang="en-US" sz="1600" b="1">
                <a:solidFill>
                  <a:schemeClr val="bg1"/>
                </a:solidFill>
              </a:rPr>
              <a:t>             Criteria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545075" y="3634320"/>
            <a:ext cx="12629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/>
              <a:t>(S)OTA</a:t>
            </a:r>
          </a:p>
        </p:txBody>
      </p:sp>
      <p:sp>
        <p:nvSpPr>
          <p:cNvPr id="14" name="Gleichschenkliges Dreieck 13"/>
          <p:cNvSpPr/>
          <p:nvPr/>
        </p:nvSpPr>
        <p:spPr bwMode="auto">
          <a:xfrm>
            <a:off x="3707904" y="3933056"/>
            <a:ext cx="1196441" cy="792338"/>
          </a:xfrm>
          <a:prstGeom prst="triangle">
            <a:avLst/>
          </a:prstGeom>
          <a:gradFill flip="none" rotWithShape="1">
            <a:gsLst>
              <a:gs pos="0">
                <a:schemeClr val="tx2">
                  <a:tint val="66000"/>
                  <a:satMod val="160000"/>
                </a:schemeClr>
              </a:gs>
              <a:gs pos="50000">
                <a:schemeClr val="tx2">
                  <a:tint val="44500"/>
                  <a:satMod val="160000"/>
                </a:schemeClr>
              </a:gs>
              <a:gs pos="100000">
                <a:schemeClr val="tx2">
                  <a:tint val="23500"/>
                  <a:satMod val="160000"/>
                </a:schemeClr>
              </a:gs>
            </a:gsLst>
            <a:lin ang="162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</a:rPr>
              <a:t>Secure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1">
                <a:solidFill>
                  <a:schemeClr val="bg1"/>
                </a:solidFill>
              </a:rPr>
              <a:t>Boot</a:t>
            </a:r>
            <a:endParaRPr kumimoji="0" lang="en-US" sz="14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23" name="Wolke 22"/>
          <p:cNvSpPr/>
          <p:nvPr/>
        </p:nvSpPr>
        <p:spPr bwMode="auto">
          <a:xfrm>
            <a:off x="8028384" y="3140968"/>
            <a:ext cx="864096" cy="864096"/>
          </a:xfrm>
          <a:prstGeom prst="cloud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rPr>
              <a:t>Cloud</a:t>
            </a:r>
          </a:p>
        </p:txBody>
      </p:sp>
      <p:sp>
        <p:nvSpPr>
          <p:cNvPr id="25" name="Gestreifter Pfeil nach rechts 24"/>
          <p:cNvSpPr/>
          <p:nvPr/>
        </p:nvSpPr>
        <p:spPr bwMode="auto">
          <a:xfrm rot="19835857">
            <a:off x="1942778" y="3052758"/>
            <a:ext cx="622023" cy="482790"/>
          </a:xfrm>
          <a:prstGeom prst="stripedRightArrow">
            <a:avLst>
              <a:gd name="adj1" fmla="val 35240"/>
              <a:gd name="adj2" fmla="val 50000"/>
            </a:avLst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3" name="Rechteck 12"/>
          <p:cNvSpPr/>
          <p:nvPr/>
        </p:nvSpPr>
        <p:spPr bwMode="auto">
          <a:xfrm>
            <a:off x="2627785" y="3429000"/>
            <a:ext cx="3323446" cy="504056"/>
          </a:xfrm>
          <a:prstGeom prst="rect">
            <a:avLst/>
          </a:prstGeom>
          <a:solidFill>
            <a:schemeClr val="bg1">
              <a:alpha val="8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>
                <a:ln>
                  <a:noFill/>
                </a:ln>
                <a:solidFill>
                  <a:schemeClr val="accent5">
                    <a:lumMod val="25000"/>
                  </a:schemeClr>
                </a:solidFill>
                <a:effectLst/>
                <a:latin typeface="Arial" charset="0"/>
              </a:rPr>
              <a:t>Secure</a:t>
            </a:r>
            <a:r>
              <a:rPr kumimoji="0" lang="en-US" sz="16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 </a:t>
            </a:r>
            <a:r>
              <a:rPr kumimoji="0" lang="en-US" sz="1600" b="1" i="0" u="none" strike="noStrike" cap="none" normalizeH="0" baseline="0">
                <a:ln>
                  <a:noFill/>
                </a:ln>
                <a:solidFill>
                  <a:schemeClr val="accent5">
                    <a:lumMod val="25000"/>
                  </a:schemeClr>
                </a:solidFill>
                <a:effectLst/>
                <a:latin typeface="Arial" charset="0"/>
              </a:rPr>
              <a:t>Architecture</a:t>
            </a:r>
          </a:p>
        </p:txBody>
      </p:sp>
      <p:sp>
        <p:nvSpPr>
          <p:cNvPr id="26" name="Pfeil nach links und rechts 25"/>
          <p:cNvSpPr/>
          <p:nvPr/>
        </p:nvSpPr>
        <p:spPr bwMode="auto">
          <a:xfrm>
            <a:off x="6300192" y="3140968"/>
            <a:ext cx="1656184" cy="576064"/>
          </a:xfrm>
          <a:prstGeom prst="leftRightArrow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</a:rPr>
              <a:t>Secure Com</a:t>
            </a:r>
          </a:p>
        </p:txBody>
      </p:sp>
      <p:sp>
        <p:nvSpPr>
          <p:cNvPr id="32" name="Rechteck 6"/>
          <p:cNvSpPr/>
          <p:nvPr/>
        </p:nvSpPr>
        <p:spPr bwMode="auto">
          <a:xfrm>
            <a:off x="2627784" y="2673595"/>
            <a:ext cx="731158" cy="683398"/>
          </a:xfrm>
          <a:prstGeom prst="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>
                <a:ln>
                  <a:noFill/>
                </a:ln>
                <a:effectLst/>
                <a:latin typeface="Arial" charset="0"/>
              </a:rPr>
              <a:t>App</a:t>
            </a:r>
          </a:p>
        </p:txBody>
      </p:sp>
      <p:sp>
        <p:nvSpPr>
          <p:cNvPr id="33" name="Rechteck 6"/>
          <p:cNvSpPr/>
          <p:nvPr/>
        </p:nvSpPr>
        <p:spPr bwMode="auto">
          <a:xfrm>
            <a:off x="3491880" y="2673594"/>
            <a:ext cx="731158" cy="683398"/>
          </a:xfrm>
          <a:prstGeom prst="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>
                <a:ln>
                  <a:noFill/>
                </a:ln>
                <a:effectLst/>
                <a:latin typeface="Arial" charset="0"/>
              </a:rPr>
              <a:t>App</a:t>
            </a:r>
          </a:p>
        </p:txBody>
      </p:sp>
      <p:sp>
        <p:nvSpPr>
          <p:cNvPr id="34" name="Rechteck 6"/>
          <p:cNvSpPr/>
          <p:nvPr/>
        </p:nvSpPr>
        <p:spPr bwMode="auto">
          <a:xfrm>
            <a:off x="4355976" y="2673594"/>
            <a:ext cx="731158" cy="683398"/>
          </a:xfrm>
          <a:prstGeom prst="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>
                <a:ln>
                  <a:noFill/>
                </a:ln>
                <a:effectLst/>
                <a:latin typeface="Arial" charset="0"/>
              </a:rPr>
              <a:t>App</a:t>
            </a:r>
          </a:p>
        </p:txBody>
      </p:sp>
      <p:sp>
        <p:nvSpPr>
          <p:cNvPr id="35" name="Rechteck 6"/>
          <p:cNvSpPr/>
          <p:nvPr/>
        </p:nvSpPr>
        <p:spPr bwMode="auto">
          <a:xfrm>
            <a:off x="5220072" y="2673594"/>
            <a:ext cx="731158" cy="683398"/>
          </a:xfrm>
          <a:prstGeom prst="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>
                <a:ln>
                  <a:noFill/>
                </a:ln>
                <a:effectLst/>
                <a:latin typeface="Arial" charset="0"/>
              </a:rPr>
              <a:t>App</a:t>
            </a:r>
          </a:p>
        </p:txBody>
      </p:sp>
    </p:spTree>
    <p:extLst>
      <p:ext uri="{BB962C8B-B14F-4D97-AF65-F5344CB8AC3E}">
        <p14:creationId xmlns:p14="http://schemas.microsoft.com/office/powerpoint/2010/main" val="1591033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r>
              <a:rPr lang="en-US" sz="2800"/>
              <a:t>PikeOS 4.2</a:t>
            </a:r>
            <a:br>
              <a:rPr lang="en-US" sz="2800"/>
            </a:br>
            <a:endParaRPr lang="en-US" sz="28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sz="2800" dirty="0"/>
              <a:t>Certification</a:t>
            </a:r>
            <a:endParaRPr lang="en-US" sz="2800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84214" y="6093296"/>
            <a:ext cx="51117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1400">
                <a:solidFill>
                  <a:schemeClr val="bg1"/>
                </a:solidFill>
              </a:rPr>
              <a:t>SYSGO AG </a:t>
            </a:r>
          </a:p>
          <a:p>
            <a:r>
              <a:rPr lang="en-US" sz="1400">
                <a:solidFill>
                  <a:schemeClr val="bg1"/>
                </a:solidFill>
              </a:rPr>
              <a:t>2018</a:t>
            </a:r>
          </a:p>
        </p:txBody>
      </p:sp>
    </p:spTree>
    <p:extLst>
      <p:ext uri="{BB962C8B-B14F-4D97-AF65-F5344CB8AC3E}">
        <p14:creationId xmlns:p14="http://schemas.microsoft.com/office/powerpoint/2010/main" val="148691421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Certification Standards</a:t>
            </a:r>
          </a:p>
        </p:txBody>
      </p:sp>
      <p:sp>
        <p:nvSpPr>
          <p:cNvPr id="52227" name="Rectangle 2"/>
          <p:cNvSpPr>
            <a:spLocks noChangeArrowheads="1"/>
          </p:cNvSpPr>
          <p:nvPr/>
        </p:nvSpPr>
        <p:spPr bwMode="auto">
          <a:xfrm>
            <a:off x="429121" y="1196752"/>
            <a:ext cx="1828800" cy="536575"/>
          </a:xfrm>
          <a:prstGeom prst="rect">
            <a:avLst/>
          </a:prstGeom>
          <a:solidFill>
            <a:srgbClr val="29A36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solidFill>
                  <a:schemeClr val="bg1"/>
                </a:solidFill>
              </a:rPr>
              <a:t>International</a:t>
            </a:r>
          </a:p>
          <a:p>
            <a:pPr algn="ctr"/>
            <a:r>
              <a:rPr lang="en-US" sz="1400">
                <a:solidFill>
                  <a:schemeClr val="bg1"/>
                </a:solidFill>
              </a:rPr>
              <a:t>(Generic)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827584" y="1869852"/>
            <a:ext cx="1409700" cy="102235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sz="1000" b="1"/>
              <a:t>IEC 61508(-3)</a:t>
            </a:r>
          </a:p>
          <a:p>
            <a:pPr>
              <a:defRPr/>
            </a:pPr>
            <a:r>
              <a:rPr lang="en-US" sz="1000"/>
              <a:t>Functional safety of electrical / electronic / </a:t>
            </a:r>
            <a:r>
              <a:rPr lang="en-US" sz="1000" err="1"/>
              <a:t>proprammable</a:t>
            </a:r>
            <a:r>
              <a:rPr lang="en-US" sz="1000"/>
              <a:t> electronic safety related systems</a:t>
            </a:r>
          </a:p>
          <a:p>
            <a:pPr>
              <a:defRPr/>
            </a:pPr>
            <a:endParaRPr lang="en-US" sz="1000"/>
          </a:p>
        </p:txBody>
      </p:sp>
      <p:sp>
        <p:nvSpPr>
          <p:cNvPr id="28" name="Rectangle 27"/>
          <p:cNvSpPr/>
          <p:nvPr/>
        </p:nvSpPr>
        <p:spPr bwMode="auto">
          <a:xfrm>
            <a:off x="2699792" y="1412776"/>
            <a:ext cx="1828800" cy="536575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1400">
                <a:solidFill>
                  <a:schemeClr val="bg1"/>
                </a:solidFill>
                <a:ea typeface="+mn-ea"/>
                <a:cs typeface="+mn-cs"/>
              </a:rPr>
              <a:t>Medical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4765130" y="1412776"/>
            <a:ext cx="1828800" cy="536575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1400">
                <a:solidFill>
                  <a:schemeClr val="bg1"/>
                </a:solidFill>
                <a:ea typeface="+mn-ea"/>
                <a:cs typeface="+mn-cs"/>
              </a:rPr>
              <a:t>Process </a:t>
            </a:r>
          </a:p>
          <a:p>
            <a:pPr algn="ctr">
              <a:defRPr/>
            </a:pPr>
            <a:r>
              <a:rPr lang="en-US" sz="1400">
                <a:solidFill>
                  <a:schemeClr val="bg1"/>
                </a:solidFill>
                <a:ea typeface="+mn-ea"/>
                <a:cs typeface="+mn-cs"/>
              </a:rPr>
              <a:t>Industry</a:t>
            </a:r>
          </a:p>
        </p:txBody>
      </p:sp>
      <p:sp>
        <p:nvSpPr>
          <p:cNvPr id="52231" name="Rectangle 29"/>
          <p:cNvSpPr>
            <a:spLocks noChangeArrowheads="1"/>
          </p:cNvSpPr>
          <p:nvPr/>
        </p:nvSpPr>
        <p:spPr bwMode="auto">
          <a:xfrm>
            <a:off x="6832055" y="1601688"/>
            <a:ext cx="1828800" cy="536575"/>
          </a:xfrm>
          <a:prstGeom prst="rect">
            <a:avLst/>
          </a:prstGeom>
          <a:solidFill>
            <a:srgbClr val="C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solidFill>
                  <a:schemeClr val="bg1"/>
                </a:solidFill>
              </a:rPr>
              <a:t>Avionic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827584" y="3035077"/>
            <a:ext cx="1409700" cy="53816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sz="1000" b="1"/>
              <a:t>ISO/IEC 15504</a:t>
            </a:r>
          </a:p>
          <a:p>
            <a:pPr>
              <a:defRPr/>
            </a:pPr>
            <a:r>
              <a:rPr lang="en-US" sz="1000"/>
              <a:t>SPICE ( Automotive SPICE</a:t>
            </a:r>
          </a:p>
          <a:p>
            <a:pPr>
              <a:defRPr/>
            </a:pPr>
            <a:endParaRPr lang="en-US" sz="1000"/>
          </a:p>
        </p:txBody>
      </p:sp>
      <p:sp>
        <p:nvSpPr>
          <p:cNvPr id="42" name="Rectangle 41"/>
          <p:cNvSpPr/>
          <p:nvPr/>
        </p:nvSpPr>
        <p:spPr bwMode="auto">
          <a:xfrm>
            <a:off x="827584" y="3709765"/>
            <a:ext cx="1409700" cy="54451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sz="1000" b="1"/>
              <a:t>ISO/IEC 12207</a:t>
            </a:r>
          </a:p>
          <a:p>
            <a:pPr>
              <a:defRPr/>
            </a:pPr>
            <a:r>
              <a:rPr lang="en-US" sz="1000"/>
              <a:t>Software lifecycle processes</a:t>
            </a:r>
          </a:p>
          <a:p>
            <a:pPr>
              <a:defRPr/>
            </a:pPr>
            <a:endParaRPr lang="en-US" sz="1000"/>
          </a:p>
        </p:txBody>
      </p:sp>
      <p:sp>
        <p:nvSpPr>
          <p:cNvPr id="43" name="Rectangle 42"/>
          <p:cNvSpPr/>
          <p:nvPr/>
        </p:nvSpPr>
        <p:spPr bwMode="auto">
          <a:xfrm>
            <a:off x="2699792" y="2930426"/>
            <a:ext cx="1828800" cy="536575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1400">
                <a:solidFill>
                  <a:schemeClr val="bg1"/>
                </a:solidFill>
                <a:ea typeface="+mn-ea"/>
                <a:cs typeface="+mn-cs"/>
              </a:rPr>
              <a:t>Machines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4765130" y="2930426"/>
            <a:ext cx="1828800" cy="536575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1400">
                <a:solidFill>
                  <a:schemeClr val="bg1"/>
                </a:solidFill>
                <a:ea typeface="+mn-ea"/>
                <a:cs typeface="+mn-cs"/>
              </a:rPr>
              <a:t>Railway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2677567" y="4325838"/>
            <a:ext cx="1828800" cy="53816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1400">
                <a:solidFill>
                  <a:schemeClr val="bg1"/>
                </a:solidFill>
                <a:ea typeface="+mn-ea"/>
                <a:cs typeface="+mn-cs"/>
              </a:rPr>
              <a:t>Gas Detection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4744492" y="4325838"/>
            <a:ext cx="1828800" cy="53816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1400">
                <a:solidFill>
                  <a:schemeClr val="bg1"/>
                </a:solidFill>
                <a:ea typeface="+mn-ea"/>
                <a:cs typeface="+mn-cs"/>
              </a:rPr>
              <a:t>Automotive</a:t>
            </a:r>
          </a:p>
        </p:txBody>
      </p:sp>
      <p:sp>
        <p:nvSpPr>
          <p:cNvPr id="52238" name="Rectangle 46"/>
          <p:cNvSpPr>
            <a:spLocks noChangeArrowheads="1"/>
          </p:cNvSpPr>
          <p:nvPr/>
        </p:nvSpPr>
        <p:spPr bwMode="auto">
          <a:xfrm>
            <a:off x="6832055" y="3244751"/>
            <a:ext cx="1828800" cy="536575"/>
          </a:xfrm>
          <a:prstGeom prst="rect">
            <a:avLst/>
          </a:prstGeom>
          <a:solidFill>
            <a:srgbClr val="C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solidFill>
                  <a:schemeClr val="bg1"/>
                </a:solidFill>
              </a:rPr>
              <a:t>Nuclear Power</a:t>
            </a:r>
          </a:p>
        </p:txBody>
      </p:sp>
      <p:sp>
        <p:nvSpPr>
          <p:cNvPr id="49" name="Rectangle 48"/>
          <p:cNvSpPr/>
          <p:nvPr/>
        </p:nvSpPr>
        <p:spPr bwMode="auto">
          <a:xfrm>
            <a:off x="3142705" y="2085876"/>
            <a:ext cx="1363662" cy="68103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sz="1000" b="1"/>
              <a:t>IEC 62304</a:t>
            </a:r>
          </a:p>
          <a:p>
            <a:pPr>
              <a:defRPr/>
            </a:pPr>
            <a:r>
              <a:rPr lang="en-US" sz="1000"/>
              <a:t>Software for medical equipment</a:t>
            </a:r>
          </a:p>
          <a:p>
            <a:pPr>
              <a:defRPr/>
            </a:pPr>
            <a:endParaRPr lang="en-US" sz="1000"/>
          </a:p>
        </p:txBody>
      </p:sp>
      <p:sp>
        <p:nvSpPr>
          <p:cNvPr id="51" name="Rectangle 50"/>
          <p:cNvSpPr/>
          <p:nvPr/>
        </p:nvSpPr>
        <p:spPr bwMode="auto">
          <a:xfrm>
            <a:off x="5185817" y="2085876"/>
            <a:ext cx="1387475" cy="68103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sz="1000" b="1"/>
              <a:t>IEC 61511</a:t>
            </a:r>
          </a:p>
          <a:p>
            <a:pPr>
              <a:defRPr/>
            </a:pPr>
            <a:r>
              <a:rPr lang="en-US" sz="1000"/>
              <a:t>Safety systems for the process industry sector</a:t>
            </a:r>
          </a:p>
          <a:p>
            <a:pPr>
              <a:defRPr/>
            </a:pPr>
            <a:endParaRPr lang="en-US" sz="1000"/>
          </a:p>
        </p:txBody>
      </p:sp>
      <p:sp>
        <p:nvSpPr>
          <p:cNvPr id="52" name="Rectangle 51"/>
          <p:cNvSpPr/>
          <p:nvPr/>
        </p:nvSpPr>
        <p:spPr bwMode="auto">
          <a:xfrm>
            <a:off x="7298780" y="2274788"/>
            <a:ext cx="1341437" cy="68103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sz="1000" b="1"/>
              <a:t>DO 178B/C</a:t>
            </a:r>
          </a:p>
          <a:p>
            <a:pPr>
              <a:defRPr/>
            </a:pPr>
            <a:r>
              <a:rPr lang="en-US" sz="1000"/>
              <a:t>Software considerations in airborne systems</a:t>
            </a:r>
          </a:p>
          <a:p>
            <a:pPr>
              <a:defRPr/>
            </a:pPr>
            <a:endParaRPr lang="en-US" sz="1000"/>
          </a:p>
        </p:txBody>
      </p:sp>
      <p:sp>
        <p:nvSpPr>
          <p:cNvPr id="53" name="Rectangle 52"/>
          <p:cNvSpPr/>
          <p:nvPr/>
        </p:nvSpPr>
        <p:spPr bwMode="auto">
          <a:xfrm>
            <a:off x="3142705" y="3603526"/>
            <a:ext cx="1363662" cy="54451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sz="1000" b="1"/>
              <a:t>ISO 13849</a:t>
            </a:r>
          </a:p>
          <a:p>
            <a:pPr>
              <a:defRPr/>
            </a:pPr>
            <a:r>
              <a:rPr lang="en-US" sz="1000" b="1"/>
              <a:t>IEC 62061</a:t>
            </a:r>
          </a:p>
          <a:p>
            <a:pPr>
              <a:defRPr/>
            </a:pPr>
            <a:r>
              <a:rPr lang="en-US" sz="1000"/>
              <a:t>Machine safety</a:t>
            </a:r>
          </a:p>
          <a:p>
            <a:pPr>
              <a:defRPr/>
            </a:pPr>
            <a:endParaRPr lang="en-US" sz="1000"/>
          </a:p>
        </p:txBody>
      </p:sp>
      <p:sp>
        <p:nvSpPr>
          <p:cNvPr id="54" name="Rectangle 53"/>
          <p:cNvSpPr/>
          <p:nvPr/>
        </p:nvSpPr>
        <p:spPr bwMode="auto">
          <a:xfrm>
            <a:off x="5185817" y="3603526"/>
            <a:ext cx="1387475" cy="54451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sz="1000" b="1"/>
              <a:t>EN 50128</a:t>
            </a:r>
          </a:p>
          <a:p>
            <a:pPr>
              <a:defRPr/>
            </a:pPr>
            <a:r>
              <a:rPr lang="en-US" sz="1000"/>
              <a:t>Software for railway equipment</a:t>
            </a:r>
          </a:p>
          <a:p>
            <a:pPr>
              <a:defRPr/>
            </a:pPr>
            <a:endParaRPr lang="en-US" sz="1000"/>
          </a:p>
        </p:txBody>
      </p:sp>
      <p:sp>
        <p:nvSpPr>
          <p:cNvPr id="55" name="Rectangle 54"/>
          <p:cNvSpPr/>
          <p:nvPr/>
        </p:nvSpPr>
        <p:spPr bwMode="auto">
          <a:xfrm>
            <a:off x="7298780" y="3917851"/>
            <a:ext cx="1341437" cy="74136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sz="1000" b="1"/>
              <a:t>IEC 60880</a:t>
            </a:r>
          </a:p>
          <a:p>
            <a:pPr>
              <a:defRPr/>
            </a:pPr>
            <a:r>
              <a:rPr lang="en-US" sz="1000"/>
              <a:t>Nuclear plants – Software aspects of process control</a:t>
            </a:r>
          </a:p>
          <a:p>
            <a:pPr>
              <a:defRPr/>
            </a:pPr>
            <a:endParaRPr lang="en-US" sz="1000"/>
          </a:p>
        </p:txBody>
      </p:sp>
      <p:sp>
        <p:nvSpPr>
          <p:cNvPr id="56" name="Rectangle 55"/>
          <p:cNvSpPr/>
          <p:nvPr/>
        </p:nvSpPr>
        <p:spPr bwMode="auto">
          <a:xfrm>
            <a:off x="3142705" y="4998938"/>
            <a:ext cx="1343025" cy="103028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sz="1000" b="1"/>
              <a:t>EN 50271</a:t>
            </a:r>
          </a:p>
          <a:p>
            <a:pPr>
              <a:defRPr/>
            </a:pPr>
            <a:r>
              <a:rPr lang="en-US" sz="1000" b="1"/>
              <a:t>EN 50402</a:t>
            </a:r>
          </a:p>
          <a:p>
            <a:pPr>
              <a:defRPr/>
            </a:pPr>
            <a:r>
              <a:rPr lang="en-US" sz="1000"/>
              <a:t>Functional safety of das measurement and detection equipment</a:t>
            </a:r>
          </a:p>
          <a:p>
            <a:pPr>
              <a:defRPr/>
            </a:pPr>
            <a:endParaRPr lang="en-US" sz="1000"/>
          </a:p>
        </p:txBody>
      </p:sp>
      <p:sp>
        <p:nvSpPr>
          <p:cNvPr id="57" name="Rectangle 56"/>
          <p:cNvSpPr/>
          <p:nvPr/>
        </p:nvSpPr>
        <p:spPr bwMode="auto">
          <a:xfrm>
            <a:off x="5165180" y="5067201"/>
            <a:ext cx="1387475" cy="5461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sz="1000" b="1"/>
              <a:t>ISO DIS 26262-6/-8</a:t>
            </a:r>
          </a:p>
          <a:p>
            <a:pPr>
              <a:defRPr/>
            </a:pPr>
            <a:r>
              <a:rPr lang="en-US" sz="1000"/>
              <a:t>Functional safety of “road vehicles”</a:t>
            </a:r>
          </a:p>
          <a:p>
            <a:pPr>
              <a:defRPr/>
            </a:pPr>
            <a:endParaRPr lang="en-US" sz="1000"/>
          </a:p>
        </p:txBody>
      </p:sp>
      <p:cxnSp>
        <p:nvCxnSpPr>
          <p:cNvPr id="52247" name="Shape 58"/>
          <p:cNvCxnSpPr>
            <a:cxnSpLocks noChangeShapeType="1"/>
            <a:endCxn id="27" idx="1"/>
          </p:cNvCxnSpPr>
          <p:nvPr/>
        </p:nvCxnSpPr>
        <p:spPr bwMode="auto">
          <a:xfrm rot="16200000" flipH="1">
            <a:off x="367209" y="1920652"/>
            <a:ext cx="647700" cy="273050"/>
          </a:xfrm>
          <a:prstGeom prst="bentConnector2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2248" name="Shape 60"/>
          <p:cNvCxnSpPr>
            <a:cxnSpLocks noChangeShapeType="1"/>
            <a:endCxn id="41" idx="1"/>
          </p:cNvCxnSpPr>
          <p:nvPr/>
        </p:nvCxnSpPr>
        <p:spPr bwMode="auto">
          <a:xfrm rot="16200000" flipH="1">
            <a:off x="-94754" y="2382615"/>
            <a:ext cx="1571625" cy="273050"/>
          </a:xfrm>
          <a:prstGeom prst="bentConnector2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2249" name="Shape 62"/>
          <p:cNvCxnSpPr>
            <a:cxnSpLocks noChangeShapeType="1"/>
            <a:endCxn id="42" idx="1"/>
          </p:cNvCxnSpPr>
          <p:nvPr/>
        </p:nvCxnSpPr>
        <p:spPr bwMode="auto">
          <a:xfrm rot="16200000" flipH="1">
            <a:off x="-432891" y="2720752"/>
            <a:ext cx="2247900" cy="273050"/>
          </a:xfrm>
          <a:prstGeom prst="bentConnector2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2250" name="Shape 64"/>
          <p:cNvCxnSpPr>
            <a:cxnSpLocks noChangeShapeType="1"/>
          </p:cNvCxnSpPr>
          <p:nvPr/>
        </p:nvCxnSpPr>
        <p:spPr bwMode="auto">
          <a:xfrm rot="16200000" flipH="1">
            <a:off x="2743449" y="2046982"/>
            <a:ext cx="477837" cy="282575"/>
          </a:xfrm>
          <a:prstGeom prst="bentConnector2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2251" name="Shape 66"/>
          <p:cNvCxnSpPr>
            <a:cxnSpLocks noChangeShapeType="1"/>
          </p:cNvCxnSpPr>
          <p:nvPr/>
        </p:nvCxnSpPr>
        <p:spPr bwMode="auto">
          <a:xfrm rot="16200000" flipH="1">
            <a:off x="2793455" y="3522563"/>
            <a:ext cx="415925" cy="282575"/>
          </a:xfrm>
          <a:prstGeom prst="bentConnector2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2252" name="Shape 68"/>
          <p:cNvCxnSpPr>
            <a:cxnSpLocks noChangeShapeType="1"/>
            <a:endCxn id="56" idx="1"/>
          </p:cNvCxnSpPr>
          <p:nvPr/>
        </p:nvCxnSpPr>
        <p:spPr bwMode="auto">
          <a:xfrm rot="16200000" flipH="1">
            <a:off x="2686298" y="5058470"/>
            <a:ext cx="650875" cy="261938"/>
          </a:xfrm>
          <a:prstGeom prst="bentConnector2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2253" name="Shape 70"/>
          <p:cNvCxnSpPr>
            <a:cxnSpLocks noChangeShapeType="1"/>
            <a:endCxn id="51" idx="1"/>
          </p:cNvCxnSpPr>
          <p:nvPr/>
        </p:nvCxnSpPr>
        <p:spPr bwMode="auto">
          <a:xfrm rot="16200000" flipH="1">
            <a:off x="4815930" y="2057301"/>
            <a:ext cx="477837" cy="261937"/>
          </a:xfrm>
          <a:prstGeom prst="bentConnector2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2254" name="Shape 72"/>
          <p:cNvCxnSpPr>
            <a:cxnSpLocks noChangeShapeType="1"/>
            <a:endCxn id="54" idx="1"/>
          </p:cNvCxnSpPr>
          <p:nvPr/>
        </p:nvCxnSpPr>
        <p:spPr bwMode="auto">
          <a:xfrm rot="16200000" flipH="1">
            <a:off x="4845298" y="3536058"/>
            <a:ext cx="409575" cy="271462"/>
          </a:xfrm>
          <a:prstGeom prst="bentConnector2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2255" name="Shape 74"/>
          <p:cNvCxnSpPr>
            <a:cxnSpLocks noChangeShapeType="1"/>
            <a:endCxn id="57" idx="1"/>
          </p:cNvCxnSpPr>
          <p:nvPr/>
        </p:nvCxnSpPr>
        <p:spPr bwMode="auto">
          <a:xfrm rot="16200000" flipH="1">
            <a:off x="4801643" y="4976713"/>
            <a:ext cx="476250" cy="250825"/>
          </a:xfrm>
          <a:prstGeom prst="bentConnector2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2256" name="Shape 76"/>
          <p:cNvCxnSpPr>
            <a:cxnSpLocks noChangeShapeType="1"/>
            <a:endCxn id="52" idx="1"/>
          </p:cNvCxnSpPr>
          <p:nvPr/>
        </p:nvCxnSpPr>
        <p:spPr bwMode="auto">
          <a:xfrm rot="16200000" flipH="1">
            <a:off x="6897143" y="2212875"/>
            <a:ext cx="468312" cy="334963"/>
          </a:xfrm>
          <a:prstGeom prst="bentConnector2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2257" name="Shape 78"/>
          <p:cNvCxnSpPr>
            <a:cxnSpLocks noChangeShapeType="1"/>
            <a:endCxn id="55" idx="1"/>
          </p:cNvCxnSpPr>
          <p:nvPr/>
        </p:nvCxnSpPr>
        <p:spPr bwMode="auto">
          <a:xfrm rot="16200000" flipH="1">
            <a:off x="6878093" y="3867050"/>
            <a:ext cx="506412" cy="334963"/>
          </a:xfrm>
          <a:prstGeom prst="bentConnector2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34" name="Rectangle 48"/>
          <p:cNvSpPr/>
          <p:nvPr/>
        </p:nvSpPr>
        <p:spPr bwMode="auto">
          <a:xfrm>
            <a:off x="919163" y="5196334"/>
            <a:ext cx="1477962" cy="50546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r>
              <a:rPr lang="en-US" sz="1000" b="1">
                <a:ea typeface="ＭＳ Ｐゴシック" charset="0"/>
                <a:cs typeface="Arial" charset="0"/>
              </a:rPr>
              <a:t>IEC 15408</a:t>
            </a:r>
          </a:p>
          <a:p>
            <a:pPr eaLnBrk="1" hangingPunct="1">
              <a:defRPr/>
            </a:pPr>
            <a:r>
              <a:rPr lang="en-US" sz="1000">
                <a:ea typeface="ＭＳ Ｐゴシック" charset="0"/>
                <a:cs typeface="Arial" charset="0"/>
              </a:rPr>
              <a:t>Common Criteria for IT Security </a:t>
            </a:r>
            <a:r>
              <a:rPr lang="en-US" sz="1000" err="1">
                <a:ea typeface="ＭＳ Ｐゴシック" charset="0"/>
                <a:cs typeface="Arial" charset="0"/>
              </a:rPr>
              <a:t>Evalutation</a:t>
            </a:r>
            <a:endParaRPr lang="en-US" sz="1000">
              <a:ea typeface="ＭＳ Ｐゴシック" charset="0"/>
              <a:cs typeface="Arial" charset="0"/>
            </a:endParaRPr>
          </a:p>
        </p:txBody>
      </p:sp>
      <p:cxnSp>
        <p:nvCxnSpPr>
          <p:cNvPr id="35" name="Shape 64"/>
          <p:cNvCxnSpPr>
            <a:cxnSpLocks noChangeShapeType="1"/>
            <a:endCxn id="34" idx="1"/>
          </p:cNvCxnSpPr>
          <p:nvPr/>
        </p:nvCxnSpPr>
        <p:spPr bwMode="auto">
          <a:xfrm rot="16200000" flipH="1">
            <a:off x="561022" y="5090924"/>
            <a:ext cx="389257" cy="327025"/>
          </a:xfrm>
          <a:prstGeom prst="bentConnector2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36" name="Rectangle 40"/>
          <p:cNvSpPr/>
          <p:nvPr/>
        </p:nvSpPr>
        <p:spPr bwMode="auto">
          <a:xfrm>
            <a:off x="898525" y="5877272"/>
            <a:ext cx="1527175" cy="53816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r>
              <a:rPr lang="en-US" sz="1000" b="1">
                <a:ea typeface="ＭＳ Ｐゴシック" charset="0"/>
                <a:cs typeface="Arial" charset="0"/>
              </a:rPr>
              <a:t>IEC 62443</a:t>
            </a:r>
          </a:p>
          <a:p>
            <a:pPr eaLnBrk="1" hangingPunct="1">
              <a:defRPr/>
            </a:pPr>
            <a:r>
              <a:rPr lang="en-US" sz="1000">
                <a:ea typeface="ＭＳ Ｐゴシック" charset="0"/>
                <a:cs typeface="Arial" charset="0"/>
              </a:rPr>
              <a:t>Industrial network and system security</a:t>
            </a:r>
          </a:p>
          <a:p>
            <a:pPr eaLnBrk="1" hangingPunct="1">
              <a:defRPr/>
            </a:pPr>
            <a:r>
              <a:rPr lang="en-US" sz="1000" b="1">
                <a:ea typeface="ＭＳ Ｐゴシック" charset="0"/>
                <a:cs typeface="Arial" charset="0"/>
              </a:rPr>
              <a:t> </a:t>
            </a:r>
          </a:p>
          <a:p>
            <a:pPr eaLnBrk="1" hangingPunct="1">
              <a:defRPr/>
            </a:pPr>
            <a:endParaRPr lang="en-US" sz="1000">
              <a:ea typeface="ＭＳ Ｐゴシック" charset="0"/>
              <a:cs typeface="Arial" charset="0"/>
            </a:endParaRPr>
          </a:p>
        </p:txBody>
      </p:sp>
      <p:cxnSp>
        <p:nvCxnSpPr>
          <p:cNvPr id="37" name="Shape 62"/>
          <p:cNvCxnSpPr>
            <a:cxnSpLocks noChangeShapeType="1"/>
            <a:endCxn id="36" idx="1"/>
          </p:cNvCxnSpPr>
          <p:nvPr/>
        </p:nvCxnSpPr>
        <p:spPr bwMode="auto">
          <a:xfrm rot="16200000" flipH="1">
            <a:off x="103529" y="5351358"/>
            <a:ext cx="1283606" cy="306386"/>
          </a:xfrm>
          <a:prstGeom prst="bentConnector2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39" name="Rectangle 2"/>
          <p:cNvSpPr>
            <a:spLocks noChangeArrowheads="1"/>
          </p:cNvSpPr>
          <p:nvPr/>
        </p:nvSpPr>
        <p:spPr bwMode="auto">
          <a:xfrm>
            <a:off x="439738" y="4532312"/>
            <a:ext cx="1981200" cy="536575"/>
          </a:xfrm>
          <a:prstGeom prst="rect">
            <a:avLst/>
          </a:prstGeom>
          <a:solidFill>
            <a:srgbClr val="29A36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en-US" sz="1400">
                <a:solidFill>
                  <a:schemeClr val="bg1"/>
                </a:solidFill>
              </a:rPr>
              <a:t>Security</a:t>
            </a:r>
          </a:p>
        </p:txBody>
      </p:sp>
    </p:spTree>
    <p:extLst>
      <p:ext uri="{BB962C8B-B14F-4D97-AF65-F5344CB8AC3E}">
        <p14:creationId xmlns:p14="http://schemas.microsoft.com/office/powerpoint/2010/main" val="16707645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PikeOS</a:t>
            </a:r>
            <a:r>
              <a:rPr lang="en-US"/>
              <a:t> - Certified Safety and Reliability</a:t>
            </a:r>
          </a:p>
        </p:txBody>
      </p:sp>
      <p:sp>
        <p:nvSpPr>
          <p:cNvPr id="38916" name="Inhaltsplatzhalter 2"/>
          <p:cNvSpPr>
            <a:spLocks noGrp="1"/>
          </p:cNvSpPr>
          <p:nvPr>
            <p:ph idx="1"/>
          </p:nvPr>
        </p:nvSpPr>
        <p:spPr>
          <a:xfrm>
            <a:off x="406400" y="919572"/>
            <a:ext cx="6005512" cy="5352256"/>
          </a:xfrm>
        </p:spPr>
        <p:txBody>
          <a:bodyPr/>
          <a:lstStyle/>
          <a:p>
            <a:pPr>
              <a:buFontTx/>
              <a:buNone/>
            </a:pPr>
            <a:r>
              <a:rPr lang="en-US" sz="2000" dirty="0"/>
              <a:t>PikeOS certification standards and levels:</a:t>
            </a:r>
          </a:p>
          <a:p>
            <a:r>
              <a:rPr lang="en-US" sz="2000" b="0" dirty="0"/>
              <a:t>DO-178B DAL B – (DAL A on going)</a:t>
            </a:r>
          </a:p>
          <a:p>
            <a:r>
              <a:rPr lang="en-US" sz="2000" b="0" dirty="0"/>
              <a:t>IEC 61508 SIL3/4</a:t>
            </a:r>
          </a:p>
          <a:p>
            <a:r>
              <a:rPr lang="en-US" sz="2000" b="0" dirty="0"/>
              <a:t>EN 50128 / 50129 SIL4</a:t>
            </a:r>
          </a:p>
          <a:p>
            <a:r>
              <a:rPr lang="en-US" sz="2000" b="0" dirty="0"/>
              <a:t>ISO 26262 ASIL D</a:t>
            </a:r>
          </a:p>
          <a:p>
            <a:r>
              <a:rPr lang="fr-FR" sz="2000" b="0" dirty="0"/>
              <a:t>Common </a:t>
            </a:r>
            <a:r>
              <a:rPr lang="en-US" sz="2000" b="0" dirty="0"/>
              <a:t>Criteria </a:t>
            </a:r>
            <a:r>
              <a:rPr lang="fr-FR" sz="2000" b="0" dirty="0"/>
              <a:t>EAL 3+ </a:t>
            </a:r>
            <a:r>
              <a:rPr lang="fr-FR" sz="2000" b="0" dirty="0" err="1"/>
              <a:t>Certified</a:t>
            </a:r>
            <a:r>
              <a:rPr lang="fr-FR" sz="2000" b="0" dirty="0"/>
              <a:t>, </a:t>
            </a:r>
            <a:r>
              <a:rPr lang="fr-FR" sz="2000" b="0" dirty="0">
                <a:solidFill>
                  <a:srgbClr val="FF0000"/>
                </a:solidFill>
              </a:rPr>
              <a:t>4+ </a:t>
            </a:r>
            <a:r>
              <a:rPr lang="fr-FR" sz="2000" b="0" dirty="0" err="1">
                <a:solidFill>
                  <a:srgbClr val="FF0000"/>
                </a:solidFill>
              </a:rPr>
              <a:t>ongoing</a:t>
            </a:r>
            <a:br>
              <a:rPr lang="fr-FR" sz="2000" b="0" dirty="0"/>
            </a:br>
            <a:endParaRPr lang="en-US" sz="800" dirty="0"/>
          </a:p>
          <a:p>
            <a:pPr>
              <a:buFontTx/>
              <a:buNone/>
            </a:pPr>
            <a:r>
              <a:rPr lang="en-US" sz="2000" dirty="0"/>
              <a:t>SYSGO certification experience:</a:t>
            </a:r>
          </a:p>
          <a:p>
            <a:r>
              <a:rPr lang="en-US" sz="2000" b="0" dirty="0"/>
              <a:t>Over 14 years experience in software certification</a:t>
            </a:r>
          </a:p>
          <a:p>
            <a:r>
              <a:rPr lang="en-US" sz="2000" b="0" dirty="0"/>
              <a:t>75% of the engineering staff has experiences in </a:t>
            </a:r>
            <a:br>
              <a:rPr lang="en-US" sz="2000" b="0" dirty="0"/>
            </a:br>
            <a:r>
              <a:rPr lang="en-US" sz="2000" b="0" dirty="0"/>
              <a:t>certification projects</a:t>
            </a:r>
          </a:p>
          <a:p>
            <a:r>
              <a:rPr lang="en-US" sz="2000" b="0" dirty="0"/>
              <a:t>Highest level of software certification for PikeOS</a:t>
            </a:r>
          </a:p>
          <a:p>
            <a:pPr>
              <a:buFontTx/>
              <a:buNone/>
            </a:pPr>
            <a:endParaRPr lang="en-US" sz="800" dirty="0"/>
          </a:p>
          <a:p>
            <a:pPr>
              <a:buFontTx/>
              <a:buNone/>
            </a:pPr>
            <a:r>
              <a:rPr lang="en-US" sz="2000" dirty="0"/>
              <a:t>Reference certification customers:</a:t>
            </a:r>
          </a:p>
          <a:p>
            <a:r>
              <a:rPr lang="en-US" sz="2000" b="0" dirty="0"/>
              <a:t>Airbus, Rockwell Collins, Rheinmetall </a:t>
            </a:r>
            <a:r>
              <a:rPr lang="en-US" sz="2000" b="0" dirty="0" err="1"/>
              <a:t>Defence</a:t>
            </a:r>
            <a:r>
              <a:rPr lang="en-US" sz="2000" b="0" dirty="0"/>
              <a:t> Electronics, Samsung SDS</a:t>
            </a:r>
          </a:p>
        </p:txBody>
      </p:sp>
      <p:pic>
        <p:nvPicPr>
          <p:cNvPr id="6" name="Bild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97600" y="1628800"/>
            <a:ext cx="2903026" cy="39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4758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r>
              <a:rPr lang="en-US" sz="2800"/>
              <a:t>PikeOS 4.2</a:t>
            </a:r>
            <a:br>
              <a:rPr lang="en-US" sz="2800"/>
            </a:br>
            <a:endParaRPr lang="en-US" sz="28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sz="2800"/>
              <a:t>DEVELOPMENT CYCLE &amp; TOOLS</a:t>
            </a:r>
            <a:endParaRPr lang="en-US" sz="280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84214" y="6093296"/>
            <a:ext cx="51117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1400">
                <a:solidFill>
                  <a:schemeClr val="bg1"/>
                </a:solidFill>
              </a:rPr>
              <a:t>SYSGO AG </a:t>
            </a:r>
          </a:p>
          <a:p>
            <a:r>
              <a:rPr lang="en-US" sz="1400">
                <a:solidFill>
                  <a:schemeClr val="bg1"/>
                </a:solidFill>
              </a:rPr>
              <a:t>2018</a:t>
            </a:r>
          </a:p>
        </p:txBody>
      </p:sp>
    </p:spTree>
    <p:extLst>
      <p:ext uri="{BB962C8B-B14F-4D97-AF65-F5344CB8AC3E}">
        <p14:creationId xmlns:p14="http://schemas.microsoft.com/office/powerpoint/2010/main" val="34171816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Rectangle 188"/>
          <p:cNvSpPr/>
          <p:nvPr/>
        </p:nvSpPr>
        <p:spPr bwMode="auto">
          <a:xfrm>
            <a:off x="215516" y="4221088"/>
            <a:ext cx="8712968" cy="172819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Integration Domain</a:t>
            </a:r>
          </a:p>
        </p:txBody>
      </p:sp>
      <p:sp>
        <p:nvSpPr>
          <p:cNvPr id="116" name="Rectangle 115"/>
          <p:cNvSpPr/>
          <p:nvPr/>
        </p:nvSpPr>
        <p:spPr bwMode="auto">
          <a:xfrm>
            <a:off x="3095836" y="1052736"/>
            <a:ext cx="5832648" cy="302433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Board Support Package Domain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PikeOS - Development </a:t>
            </a: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Cycle</a:t>
            </a:r>
            <a:endParaRPr lang="en-US"/>
          </a:p>
        </p:txBody>
      </p:sp>
      <p:sp>
        <p:nvSpPr>
          <p:cNvPr id="83" name="Rectangle 82"/>
          <p:cNvSpPr/>
          <p:nvPr/>
        </p:nvSpPr>
        <p:spPr bwMode="auto">
          <a:xfrm>
            <a:off x="3239852" y="1484784"/>
            <a:ext cx="1008112" cy="432048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PikeOS</a:t>
            </a:r>
            <a: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PSP</a:t>
            </a:r>
            <a:br>
              <a:rPr lang="en-US" sz="1000" b="1">
                <a:solidFill>
                  <a:schemeClr val="bg1"/>
                </a:solidFill>
              </a:rPr>
            </a:br>
            <a: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Header Files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4463988" y="1476400"/>
            <a:ext cx="1008112" cy="432048"/>
          </a:xfrm>
          <a:prstGeom prst="rect">
            <a:avLst/>
          </a:prstGeom>
          <a:solidFill>
            <a:srgbClr val="ED1605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PSP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3239852" y="2060848"/>
            <a:ext cx="1008112" cy="432048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PikeOS</a:t>
            </a:r>
            <a: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PSP</a:t>
            </a:r>
            <a:br>
              <a:rPr lang="en-US" sz="1000" b="1">
                <a:solidFill>
                  <a:schemeClr val="bg1"/>
                </a:solidFill>
              </a:rPr>
            </a:br>
            <a:r>
              <a:rPr lang="en-US" sz="1000" b="1">
                <a:solidFill>
                  <a:schemeClr val="bg1"/>
                </a:solidFill>
              </a:rPr>
              <a:t>Library</a:t>
            </a:r>
            <a:endParaRPr kumimoji="0" lang="en-US" sz="10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89" name="Rounded Rectangle 88"/>
          <p:cNvSpPr/>
          <p:nvPr/>
        </p:nvSpPr>
        <p:spPr bwMode="auto">
          <a:xfrm>
            <a:off x="4463988" y="3212976"/>
            <a:ext cx="1008112" cy="432048"/>
          </a:xfrm>
          <a:prstGeom prst="roundRect">
            <a:avLst/>
          </a:prstGeom>
          <a:solidFill>
            <a:srgbClr val="ED1605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Kernel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Binary</a:t>
            </a:r>
          </a:p>
        </p:txBody>
      </p:sp>
      <p:sp>
        <p:nvSpPr>
          <p:cNvPr id="90" name="Rectangle 89"/>
          <p:cNvSpPr/>
          <p:nvPr/>
        </p:nvSpPr>
        <p:spPr bwMode="auto">
          <a:xfrm>
            <a:off x="3239852" y="2636912"/>
            <a:ext cx="1008112" cy="432048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PikeOS</a:t>
            </a:r>
            <a:br>
              <a:rPr lang="en-US" sz="1000" b="1">
                <a:solidFill>
                  <a:schemeClr val="bg1"/>
                </a:solidFill>
              </a:rPr>
            </a:br>
            <a: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Kernel </a:t>
            </a:r>
            <a:r>
              <a:rPr lang="en-US" sz="1000" b="1">
                <a:solidFill>
                  <a:schemeClr val="bg1"/>
                </a:solidFill>
              </a:rPr>
              <a:t>Library</a:t>
            </a:r>
            <a:endParaRPr kumimoji="0" lang="en-US" sz="10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cxnSp>
        <p:nvCxnSpPr>
          <p:cNvPr id="99" name="Straight Arrow Connector 98"/>
          <p:cNvCxnSpPr/>
          <p:nvPr/>
        </p:nvCxnSpPr>
        <p:spPr bwMode="auto">
          <a:xfrm>
            <a:off x="4968044" y="1908448"/>
            <a:ext cx="0" cy="36004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0" name="Straight Arrow Connector 99"/>
          <p:cNvCxnSpPr/>
          <p:nvPr/>
        </p:nvCxnSpPr>
        <p:spPr bwMode="auto">
          <a:xfrm>
            <a:off x="4968044" y="2848744"/>
            <a:ext cx="0" cy="36004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1" name="Straight Arrow Connector 120"/>
          <p:cNvCxnSpPr/>
          <p:nvPr/>
        </p:nvCxnSpPr>
        <p:spPr bwMode="auto">
          <a:xfrm>
            <a:off x="6732240" y="1916832"/>
            <a:ext cx="0" cy="36004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23" name="Rounded Rectangle 122"/>
          <p:cNvSpPr/>
          <p:nvPr/>
        </p:nvSpPr>
        <p:spPr bwMode="auto">
          <a:xfrm>
            <a:off x="6300192" y="3212976"/>
            <a:ext cx="864096" cy="432048"/>
          </a:xfrm>
          <a:prstGeom prst="roundRect">
            <a:avLst/>
          </a:prstGeom>
          <a:solidFill>
            <a:srgbClr val="ED1605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Ext. FP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Binary Files</a:t>
            </a:r>
          </a:p>
        </p:txBody>
      </p:sp>
      <p:cxnSp>
        <p:nvCxnSpPr>
          <p:cNvPr id="129" name="Straight Connector 128"/>
          <p:cNvCxnSpPr/>
          <p:nvPr/>
        </p:nvCxnSpPr>
        <p:spPr bwMode="auto">
          <a:xfrm>
            <a:off x="4247964" y="1700808"/>
            <a:ext cx="216024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30" name="Straight Connector 129"/>
          <p:cNvCxnSpPr/>
          <p:nvPr/>
        </p:nvCxnSpPr>
        <p:spPr bwMode="auto">
          <a:xfrm>
            <a:off x="4247964" y="2852936"/>
            <a:ext cx="7200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1" name="Straight Connector 130"/>
          <p:cNvCxnSpPr/>
          <p:nvPr/>
        </p:nvCxnSpPr>
        <p:spPr bwMode="auto">
          <a:xfrm>
            <a:off x="4319972" y="2268488"/>
            <a:ext cx="0" cy="57187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2" name="Straight Connector 131"/>
          <p:cNvCxnSpPr/>
          <p:nvPr/>
        </p:nvCxnSpPr>
        <p:spPr bwMode="auto">
          <a:xfrm>
            <a:off x="4319972" y="2564904"/>
            <a:ext cx="144016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33" name="Straight Connector 132"/>
          <p:cNvCxnSpPr/>
          <p:nvPr/>
        </p:nvCxnSpPr>
        <p:spPr bwMode="auto">
          <a:xfrm>
            <a:off x="4247964" y="2285256"/>
            <a:ext cx="7200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4" name="Rectangle 133"/>
          <p:cNvSpPr/>
          <p:nvPr/>
        </p:nvSpPr>
        <p:spPr bwMode="auto">
          <a:xfrm>
            <a:off x="7848364" y="1484784"/>
            <a:ext cx="1008112" cy="432048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PikeOS</a:t>
            </a:r>
            <a: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API</a:t>
            </a:r>
            <a:b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</a:br>
            <a:r>
              <a:rPr lang="en-US" sz="1000" b="1">
                <a:solidFill>
                  <a:schemeClr val="bg1"/>
                </a:solidFill>
              </a:rPr>
              <a:t>H</a:t>
            </a:r>
            <a: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eader Files</a:t>
            </a:r>
          </a:p>
        </p:txBody>
      </p:sp>
      <p:sp>
        <p:nvSpPr>
          <p:cNvPr id="135" name="Rectangle 134"/>
          <p:cNvSpPr/>
          <p:nvPr/>
        </p:nvSpPr>
        <p:spPr bwMode="auto">
          <a:xfrm>
            <a:off x="7848364" y="2348880"/>
            <a:ext cx="1008112" cy="432048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PikeOS</a:t>
            </a:r>
            <a: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 API</a:t>
            </a:r>
            <a:b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</a:br>
            <a:r>
              <a:rPr lang="en-US" sz="1000" b="1">
                <a:solidFill>
                  <a:schemeClr val="bg1"/>
                </a:solidFill>
              </a:rPr>
              <a:t>Libraries</a:t>
            </a:r>
            <a:endParaRPr kumimoji="0" lang="en-US" sz="10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cxnSp>
        <p:nvCxnSpPr>
          <p:cNvPr id="139" name="Straight Arrow Connector 138"/>
          <p:cNvCxnSpPr/>
          <p:nvPr/>
        </p:nvCxnSpPr>
        <p:spPr bwMode="auto">
          <a:xfrm>
            <a:off x="6732240" y="2852936"/>
            <a:ext cx="0" cy="36004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40" name="Oval 139"/>
          <p:cNvSpPr/>
          <p:nvPr/>
        </p:nvSpPr>
        <p:spPr bwMode="auto">
          <a:xfrm>
            <a:off x="4463988" y="2264296"/>
            <a:ext cx="1008112" cy="576064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PikeOS</a:t>
            </a:r>
            <a: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CDK</a:t>
            </a:r>
          </a:p>
        </p:txBody>
      </p:sp>
      <p:sp>
        <p:nvSpPr>
          <p:cNvPr id="141" name="Oval 140"/>
          <p:cNvSpPr/>
          <p:nvPr/>
        </p:nvSpPr>
        <p:spPr bwMode="auto">
          <a:xfrm>
            <a:off x="5832140" y="2285256"/>
            <a:ext cx="1728192" cy="576064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PikeOS</a:t>
            </a:r>
            <a: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CDK</a:t>
            </a:r>
          </a:p>
        </p:txBody>
      </p:sp>
      <p:cxnSp>
        <p:nvCxnSpPr>
          <p:cNvPr id="145" name="Straight Arrow Connector 144"/>
          <p:cNvCxnSpPr/>
          <p:nvPr/>
        </p:nvCxnSpPr>
        <p:spPr bwMode="auto">
          <a:xfrm flipH="1">
            <a:off x="7200292" y="1772816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36" name="Rectangle 135"/>
          <p:cNvSpPr/>
          <p:nvPr/>
        </p:nvSpPr>
        <p:spPr bwMode="auto">
          <a:xfrm>
            <a:off x="6300192" y="1484784"/>
            <a:ext cx="864096" cy="432048"/>
          </a:xfrm>
          <a:prstGeom prst="rect">
            <a:avLst/>
          </a:prstGeom>
          <a:solidFill>
            <a:srgbClr val="ED1605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Ext. FP</a:t>
            </a:r>
            <a:b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</a:br>
            <a: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Sources</a:t>
            </a:r>
          </a:p>
        </p:txBody>
      </p:sp>
      <p:cxnSp>
        <p:nvCxnSpPr>
          <p:cNvPr id="146" name="Straight Arrow Connector 145"/>
          <p:cNvCxnSpPr>
            <a:endCxn id="141" idx="6"/>
          </p:cNvCxnSpPr>
          <p:nvPr/>
        </p:nvCxnSpPr>
        <p:spPr bwMode="auto">
          <a:xfrm flipH="1">
            <a:off x="7560332" y="2564904"/>
            <a:ext cx="288032" cy="838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grpSp>
        <p:nvGrpSpPr>
          <p:cNvPr id="3" name="Group 167"/>
          <p:cNvGrpSpPr/>
          <p:nvPr/>
        </p:nvGrpSpPr>
        <p:grpSpPr>
          <a:xfrm>
            <a:off x="359532" y="1133128"/>
            <a:ext cx="2520280" cy="3592016"/>
            <a:chOff x="323528" y="1349152"/>
            <a:chExt cx="2520280" cy="3592016"/>
          </a:xfrm>
        </p:grpSpPr>
        <p:sp>
          <p:nvSpPr>
            <p:cNvPr id="63" name="Rectangle 62"/>
            <p:cNvSpPr/>
            <p:nvPr/>
          </p:nvSpPr>
          <p:spPr bwMode="auto">
            <a:xfrm>
              <a:off x="323528" y="1349152"/>
              <a:ext cx="2520280" cy="294394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Application Domain</a:t>
              </a:r>
            </a:p>
          </p:txBody>
        </p:sp>
        <p:sp>
          <p:nvSpPr>
            <p:cNvPr id="64" name="Oval 63"/>
            <p:cNvSpPr/>
            <p:nvPr/>
          </p:nvSpPr>
          <p:spPr bwMode="auto">
            <a:xfrm>
              <a:off x="1691680" y="2492896"/>
              <a:ext cx="1008112" cy="57606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err="1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rPr>
                <a:t>PikeOS</a:t>
              </a:r>
              <a:r>
                <a:rPr kumimoji="0" lang="en-US" sz="10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rPr>
                <a:t> CDK</a:t>
              </a:r>
            </a:p>
          </p:txBody>
        </p:sp>
        <p:sp>
          <p:nvSpPr>
            <p:cNvPr id="65" name="Rectangle 64"/>
            <p:cNvSpPr/>
            <p:nvPr/>
          </p:nvSpPr>
          <p:spPr bwMode="auto">
            <a:xfrm>
              <a:off x="467544" y="1700808"/>
              <a:ext cx="1008112" cy="43204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err="1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rPr>
                <a:t>PikeOS</a:t>
              </a:r>
              <a:r>
                <a:rPr kumimoji="0" lang="en-US" sz="10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rPr>
                <a:t> API</a:t>
              </a:r>
              <a:br>
                <a:rPr kumimoji="0" lang="en-US" sz="10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rPr>
              </a:br>
              <a:r>
                <a:rPr lang="en-US" sz="1000" b="1">
                  <a:solidFill>
                    <a:schemeClr val="bg1"/>
                  </a:solidFill>
                </a:rPr>
                <a:t>H</a:t>
              </a:r>
              <a:r>
                <a:rPr kumimoji="0" lang="en-US" sz="10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rPr>
                <a:t>eader Files</a:t>
              </a:r>
            </a:p>
          </p:txBody>
        </p:sp>
        <p:sp>
          <p:nvSpPr>
            <p:cNvPr id="66" name="Rectangle 65"/>
            <p:cNvSpPr/>
            <p:nvPr/>
          </p:nvSpPr>
          <p:spPr bwMode="auto">
            <a:xfrm>
              <a:off x="467544" y="2285256"/>
              <a:ext cx="1008112" cy="43204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err="1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rPr>
                <a:t>PikeOS</a:t>
              </a:r>
              <a:r>
                <a:rPr kumimoji="0" lang="en-US" sz="10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rPr>
                <a:t>  API</a:t>
              </a:r>
              <a:br>
                <a:rPr kumimoji="0" lang="en-US" sz="10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rPr>
              </a:br>
              <a:r>
                <a:rPr lang="en-US" sz="1000" b="1">
                  <a:solidFill>
                    <a:schemeClr val="bg1"/>
                  </a:solidFill>
                </a:rPr>
                <a:t>Libraries</a:t>
              </a:r>
              <a:endParaRPr kumimoji="0" lang="en-US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67" name="Rectangle 66"/>
            <p:cNvSpPr/>
            <p:nvPr/>
          </p:nvSpPr>
          <p:spPr bwMode="auto">
            <a:xfrm>
              <a:off x="467544" y="2852936"/>
              <a:ext cx="1008112" cy="432048"/>
            </a:xfrm>
            <a:prstGeom prst="rect">
              <a:avLst/>
            </a:prstGeom>
            <a:solidFill>
              <a:srgbClr val="D6ADED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Application</a:t>
              </a:r>
              <a:br>
                <a:rPr kumimoji="0" lang="en-US" sz="10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</a:br>
              <a:r>
                <a:rPr lang="en-US" sz="1000" b="1"/>
                <a:t>Libraries</a:t>
              </a:r>
              <a:endParaRPr kumimoji="0" lang="en-US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8" name="Rectangle 67"/>
            <p:cNvSpPr/>
            <p:nvPr/>
          </p:nvSpPr>
          <p:spPr bwMode="auto">
            <a:xfrm>
              <a:off x="467544" y="3429000"/>
              <a:ext cx="1008112" cy="432048"/>
            </a:xfrm>
            <a:prstGeom prst="rect">
              <a:avLst/>
            </a:prstGeom>
            <a:solidFill>
              <a:srgbClr val="D6ADED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Application</a:t>
              </a:r>
              <a:br>
                <a:rPr kumimoji="0" lang="en-US" sz="10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</a:br>
              <a:r>
                <a:rPr kumimoji="0" lang="en-US" sz="10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Data Files</a:t>
              </a:r>
            </a:p>
          </p:txBody>
        </p:sp>
        <p:sp>
          <p:nvSpPr>
            <p:cNvPr id="69" name="Rectangle 68"/>
            <p:cNvSpPr/>
            <p:nvPr/>
          </p:nvSpPr>
          <p:spPr bwMode="auto">
            <a:xfrm>
              <a:off x="1691680" y="1700808"/>
              <a:ext cx="1008112" cy="432048"/>
            </a:xfrm>
            <a:prstGeom prst="rect">
              <a:avLst/>
            </a:prstGeom>
            <a:solidFill>
              <a:srgbClr val="D6ADED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Application</a:t>
              </a:r>
              <a:br>
                <a:rPr kumimoji="0" lang="en-US" sz="10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</a:br>
              <a:r>
                <a:rPr kumimoji="0" lang="en-US" sz="10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Source Code</a:t>
              </a:r>
            </a:p>
          </p:txBody>
        </p:sp>
        <p:cxnSp>
          <p:nvCxnSpPr>
            <p:cNvPr id="70" name="Straight Connector 69"/>
            <p:cNvCxnSpPr>
              <a:stCxn id="65" idx="3"/>
              <a:endCxn id="69" idx="1"/>
            </p:cNvCxnSpPr>
            <p:nvPr/>
          </p:nvCxnSpPr>
          <p:spPr bwMode="auto">
            <a:xfrm>
              <a:off x="1475656" y="1916832"/>
              <a:ext cx="216024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72" name="Straight Connector 71"/>
            <p:cNvCxnSpPr/>
            <p:nvPr/>
          </p:nvCxnSpPr>
          <p:spPr bwMode="auto">
            <a:xfrm>
              <a:off x="1475656" y="3068960"/>
              <a:ext cx="72008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3" name="Straight Connector 72"/>
            <p:cNvCxnSpPr/>
            <p:nvPr/>
          </p:nvCxnSpPr>
          <p:spPr bwMode="auto">
            <a:xfrm>
              <a:off x="1547664" y="2497088"/>
              <a:ext cx="0" cy="57187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4" name="Straight Connector 73"/>
            <p:cNvCxnSpPr>
              <a:endCxn id="64" idx="2"/>
            </p:cNvCxnSpPr>
            <p:nvPr/>
          </p:nvCxnSpPr>
          <p:spPr bwMode="auto">
            <a:xfrm>
              <a:off x="1547664" y="2780928"/>
              <a:ext cx="14401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75" name="Straight Connector 74"/>
            <p:cNvCxnSpPr/>
            <p:nvPr/>
          </p:nvCxnSpPr>
          <p:spPr bwMode="auto">
            <a:xfrm>
              <a:off x="2195736" y="3861048"/>
              <a:ext cx="0" cy="28803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6" name="Straight Connector 75"/>
            <p:cNvCxnSpPr>
              <a:stCxn id="68" idx="2"/>
            </p:cNvCxnSpPr>
            <p:nvPr/>
          </p:nvCxnSpPr>
          <p:spPr bwMode="auto">
            <a:xfrm>
              <a:off x="971600" y="3861048"/>
              <a:ext cx="0" cy="28803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8" name="Straight Arrow Connector 77"/>
            <p:cNvCxnSpPr>
              <a:stCxn id="69" idx="2"/>
              <a:endCxn id="64" idx="0"/>
            </p:cNvCxnSpPr>
            <p:nvPr/>
          </p:nvCxnSpPr>
          <p:spPr bwMode="auto">
            <a:xfrm>
              <a:off x="2195736" y="2132856"/>
              <a:ext cx="0" cy="36004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79" name="Straight Arrow Connector 78"/>
            <p:cNvCxnSpPr>
              <a:stCxn id="64" idx="4"/>
              <a:endCxn id="80" idx="0"/>
            </p:cNvCxnSpPr>
            <p:nvPr/>
          </p:nvCxnSpPr>
          <p:spPr bwMode="auto">
            <a:xfrm>
              <a:off x="2195736" y="3068960"/>
              <a:ext cx="0" cy="36004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80" name="Rounded Rectangle 79"/>
            <p:cNvSpPr/>
            <p:nvPr/>
          </p:nvSpPr>
          <p:spPr bwMode="auto">
            <a:xfrm>
              <a:off x="1691680" y="3429000"/>
              <a:ext cx="1008112" cy="432048"/>
            </a:xfrm>
            <a:prstGeom prst="roundRect">
              <a:avLst/>
            </a:prstGeom>
            <a:solidFill>
              <a:srgbClr val="D6ADED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Application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Binary</a:t>
              </a:r>
            </a:p>
          </p:txBody>
        </p:sp>
        <p:cxnSp>
          <p:nvCxnSpPr>
            <p:cNvPr id="71" name="Straight Connector 70"/>
            <p:cNvCxnSpPr/>
            <p:nvPr/>
          </p:nvCxnSpPr>
          <p:spPr bwMode="auto">
            <a:xfrm>
              <a:off x="1475656" y="2501280"/>
              <a:ext cx="72008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3" name="Straight Connector 152"/>
            <p:cNvCxnSpPr/>
            <p:nvPr/>
          </p:nvCxnSpPr>
          <p:spPr bwMode="auto">
            <a:xfrm>
              <a:off x="971600" y="4149080"/>
              <a:ext cx="122413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5" name="Straight Arrow Connector 154"/>
            <p:cNvCxnSpPr/>
            <p:nvPr/>
          </p:nvCxnSpPr>
          <p:spPr bwMode="auto">
            <a:xfrm>
              <a:off x="1943708" y="4149080"/>
              <a:ext cx="0" cy="79208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  <p:cxnSp>
        <p:nvCxnSpPr>
          <p:cNvPr id="157" name="Straight Connector 156"/>
          <p:cNvCxnSpPr/>
          <p:nvPr/>
        </p:nvCxnSpPr>
        <p:spPr bwMode="auto">
          <a:xfrm>
            <a:off x="4976428" y="3653408"/>
            <a:ext cx="0" cy="28803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8" name="Straight Connector 157"/>
          <p:cNvCxnSpPr/>
          <p:nvPr/>
        </p:nvCxnSpPr>
        <p:spPr bwMode="auto">
          <a:xfrm flipV="1">
            <a:off x="4976428" y="3928864"/>
            <a:ext cx="3375992" cy="1257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9" name="Straight Arrow Connector 158"/>
          <p:cNvCxnSpPr/>
          <p:nvPr/>
        </p:nvCxnSpPr>
        <p:spPr bwMode="auto">
          <a:xfrm>
            <a:off x="5940152" y="3941440"/>
            <a:ext cx="0" cy="135976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60" name="Rectangle 159"/>
          <p:cNvSpPr/>
          <p:nvPr/>
        </p:nvSpPr>
        <p:spPr bwMode="auto">
          <a:xfrm>
            <a:off x="7848364" y="3208784"/>
            <a:ext cx="1008112" cy="432048"/>
          </a:xfrm>
          <a:prstGeom prst="rect">
            <a:avLst/>
          </a:prstGeom>
          <a:solidFill>
            <a:srgbClr val="ED1605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Config</a:t>
            </a:r>
            <a: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Data</a:t>
            </a:r>
          </a:p>
        </p:txBody>
      </p:sp>
      <p:cxnSp>
        <p:nvCxnSpPr>
          <p:cNvPr id="161" name="Straight Connector 160"/>
          <p:cNvCxnSpPr/>
          <p:nvPr/>
        </p:nvCxnSpPr>
        <p:spPr bwMode="auto">
          <a:xfrm>
            <a:off x="6732240" y="3640832"/>
            <a:ext cx="0" cy="28803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2" name="Straight Connector 161"/>
          <p:cNvCxnSpPr/>
          <p:nvPr/>
        </p:nvCxnSpPr>
        <p:spPr bwMode="auto">
          <a:xfrm>
            <a:off x="8352420" y="3640832"/>
            <a:ext cx="0" cy="28803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6" name="Rounded Rectangle 165"/>
          <p:cNvSpPr/>
          <p:nvPr/>
        </p:nvSpPr>
        <p:spPr bwMode="auto">
          <a:xfrm>
            <a:off x="6372200" y="3284984"/>
            <a:ext cx="864096" cy="432048"/>
          </a:xfrm>
          <a:prstGeom prst="roundRect">
            <a:avLst/>
          </a:prstGeom>
          <a:solidFill>
            <a:srgbClr val="ED1605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Ext. FP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Binary Files</a:t>
            </a:r>
          </a:p>
        </p:txBody>
      </p:sp>
      <p:sp>
        <p:nvSpPr>
          <p:cNvPr id="170" name="Rectangle 169"/>
          <p:cNvSpPr/>
          <p:nvPr/>
        </p:nvSpPr>
        <p:spPr bwMode="auto">
          <a:xfrm>
            <a:off x="215516" y="1052736"/>
            <a:ext cx="2520280" cy="294394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Application Domain</a:t>
            </a:r>
          </a:p>
        </p:txBody>
      </p:sp>
      <p:sp>
        <p:nvSpPr>
          <p:cNvPr id="171" name="Oval 170"/>
          <p:cNvSpPr/>
          <p:nvPr/>
        </p:nvSpPr>
        <p:spPr bwMode="auto">
          <a:xfrm>
            <a:off x="1583668" y="2276872"/>
            <a:ext cx="1008112" cy="576064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PikeOS</a:t>
            </a:r>
            <a: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CDK</a:t>
            </a:r>
          </a:p>
        </p:txBody>
      </p:sp>
      <p:sp>
        <p:nvSpPr>
          <p:cNvPr id="172" name="Rectangle 171"/>
          <p:cNvSpPr/>
          <p:nvPr/>
        </p:nvSpPr>
        <p:spPr bwMode="auto">
          <a:xfrm>
            <a:off x="359532" y="1484784"/>
            <a:ext cx="1008112" cy="432048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PikeOS</a:t>
            </a:r>
            <a: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API</a:t>
            </a:r>
            <a:b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</a:br>
            <a:r>
              <a:rPr lang="en-US" sz="1000" b="1">
                <a:solidFill>
                  <a:schemeClr val="bg1"/>
                </a:solidFill>
              </a:rPr>
              <a:t>H</a:t>
            </a:r>
            <a: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eader Files</a:t>
            </a:r>
          </a:p>
        </p:txBody>
      </p:sp>
      <p:sp>
        <p:nvSpPr>
          <p:cNvPr id="173" name="Rectangle 172"/>
          <p:cNvSpPr/>
          <p:nvPr/>
        </p:nvSpPr>
        <p:spPr bwMode="auto">
          <a:xfrm>
            <a:off x="359532" y="2069232"/>
            <a:ext cx="1008112" cy="432048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PikeOS</a:t>
            </a:r>
            <a: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 API</a:t>
            </a:r>
            <a:b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</a:br>
            <a:r>
              <a:rPr lang="en-US" sz="1000" b="1">
                <a:solidFill>
                  <a:schemeClr val="bg1"/>
                </a:solidFill>
              </a:rPr>
              <a:t>Libraries</a:t>
            </a:r>
            <a:endParaRPr kumimoji="0" lang="en-US" sz="10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74" name="Rectangle 173"/>
          <p:cNvSpPr/>
          <p:nvPr/>
        </p:nvSpPr>
        <p:spPr bwMode="auto">
          <a:xfrm>
            <a:off x="359532" y="2636912"/>
            <a:ext cx="1008112" cy="432048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000" b="1">
                <a:solidFill>
                  <a:schemeClr val="bg1"/>
                </a:solidFill>
              </a:rPr>
              <a:t>Personality</a:t>
            </a:r>
          </a:p>
          <a:p>
            <a:pPr algn="ctr"/>
            <a:r>
              <a:rPr lang="en-US" sz="1000" b="1">
                <a:solidFill>
                  <a:schemeClr val="bg1"/>
                </a:solidFill>
              </a:rPr>
              <a:t>Libraries</a:t>
            </a:r>
          </a:p>
        </p:txBody>
      </p:sp>
      <p:sp>
        <p:nvSpPr>
          <p:cNvPr id="175" name="Rectangle 174"/>
          <p:cNvSpPr/>
          <p:nvPr/>
        </p:nvSpPr>
        <p:spPr bwMode="auto">
          <a:xfrm>
            <a:off x="359532" y="3212976"/>
            <a:ext cx="1008112" cy="432048"/>
          </a:xfrm>
          <a:prstGeom prst="rect">
            <a:avLst/>
          </a:prstGeom>
          <a:solidFill>
            <a:srgbClr val="D6ADE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Application</a:t>
            </a:r>
            <a:b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Data Files</a:t>
            </a:r>
          </a:p>
        </p:txBody>
      </p:sp>
      <p:sp>
        <p:nvSpPr>
          <p:cNvPr id="176" name="Rectangle 175"/>
          <p:cNvSpPr/>
          <p:nvPr/>
        </p:nvSpPr>
        <p:spPr bwMode="auto">
          <a:xfrm>
            <a:off x="1583668" y="1484784"/>
            <a:ext cx="1008112" cy="432048"/>
          </a:xfrm>
          <a:prstGeom prst="rect">
            <a:avLst/>
          </a:prstGeom>
          <a:solidFill>
            <a:srgbClr val="D6ADE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Application</a:t>
            </a:r>
            <a:b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Source Code</a:t>
            </a:r>
          </a:p>
        </p:txBody>
      </p:sp>
      <p:cxnSp>
        <p:nvCxnSpPr>
          <p:cNvPr id="177" name="Straight Connector 176"/>
          <p:cNvCxnSpPr>
            <a:stCxn id="172" idx="3"/>
            <a:endCxn id="176" idx="1"/>
          </p:cNvCxnSpPr>
          <p:nvPr/>
        </p:nvCxnSpPr>
        <p:spPr bwMode="auto">
          <a:xfrm>
            <a:off x="1367644" y="1700808"/>
            <a:ext cx="216024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78" name="Straight Connector 177"/>
          <p:cNvCxnSpPr/>
          <p:nvPr/>
        </p:nvCxnSpPr>
        <p:spPr bwMode="auto">
          <a:xfrm>
            <a:off x="1367644" y="2852936"/>
            <a:ext cx="7200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9" name="Straight Connector 178"/>
          <p:cNvCxnSpPr/>
          <p:nvPr/>
        </p:nvCxnSpPr>
        <p:spPr bwMode="auto">
          <a:xfrm>
            <a:off x="1439652" y="2281064"/>
            <a:ext cx="0" cy="57187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0" name="Straight Connector 179"/>
          <p:cNvCxnSpPr>
            <a:endCxn id="171" idx="2"/>
          </p:cNvCxnSpPr>
          <p:nvPr/>
        </p:nvCxnSpPr>
        <p:spPr bwMode="auto">
          <a:xfrm>
            <a:off x="1439652" y="2564904"/>
            <a:ext cx="144016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81" name="Straight Connector 180"/>
          <p:cNvCxnSpPr/>
          <p:nvPr/>
        </p:nvCxnSpPr>
        <p:spPr bwMode="auto">
          <a:xfrm>
            <a:off x="2087724" y="3645024"/>
            <a:ext cx="0" cy="20764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2" name="Straight Connector 181"/>
          <p:cNvCxnSpPr>
            <a:stCxn id="175" idx="2"/>
          </p:cNvCxnSpPr>
          <p:nvPr/>
        </p:nvCxnSpPr>
        <p:spPr bwMode="auto">
          <a:xfrm>
            <a:off x="863588" y="3645024"/>
            <a:ext cx="0" cy="20764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3" name="Straight Arrow Connector 182"/>
          <p:cNvCxnSpPr>
            <a:stCxn id="176" idx="2"/>
            <a:endCxn id="171" idx="0"/>
          </p:cNvCxnSpPr>
          <p:nvPr/>
        </p:nvCxnSpPr>
        <p:spPr bwMode="auto">
          <a:xfrm>
            <a:off x="2087724" y="1916832"/>
            <a:ext cx="0" cy="36004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84" name="Straight Arrow Connector 183"/>
          <p:cNvCxnSpPr>
            <a:stCxn id="171" idx="4"/>
            <a:endCxn id="185" idx="0"/>
          </p:cNvCxnSpPr>
          <p:nvPr/>
        </p:nvCxnSpPr>
        <p:spPr bwMode="auto">
          <a:xfrm>
            <a:off x="2087724" y="2852936"/>
            <a:ext cx="0" cy="36004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85" name="Rounded Rectangle 184"/>
          <p:cNvSpPr/>
          <p:nvPr/>
        </p:nvSpPr>
        <p:spPr bwMode="auto">
          <a:xfrm>
            <a:off x="1583668" y="3212976"/>
            <a:ext cx="1008112" cy="432048"/>
          </a:xfrm>
          <a:prstGeom prst="roundRect">
            <a:avLst/>
          </a:prstGeom>
          <a:solidFill>
            <a:srgbClr val="D6ADE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Application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Binary</a:t>
            </a:r>
          </a:p>
        </p:txBody>
      </p:sp>
      <p:cxnSp>
        <p:nvCxnSpPr>
          <p:cNvPr id="186" name="Straight Connector 185"/>
          <p:cNvCxnSpPr/>
          <p:nvPr/>
        </p:nvCxnSpPr>
        <p:spPr bwMode="auto">
          <a:xfrm>
            <a:off x="1367644" y="2285256"/>
            <a:ext cx="7200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7" name="Straight Connector 186"/>
          <p:cNvCxnSpPr/>
          <p:nvPr/>
        </p:nvCxnSpPr>
        <p:spPr bwMode="auto">
          <a:xfrm>
            <a:off x="863588" y="3852664"/>
            <a:ext cx="1224136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8" name="Straight Arrow Connector 187"/>
          <p:cNvCxnSpPr/>
          <p:nvPr/>
        </p:nvCxnSpPr>
        <p:spPr bwMode="auto">
          <a:xfrm>
            <a:off x="1835696" y="3852664"/>
            <a:ext cx="0" cy="10164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191" name="Oval 190"/>
          <p:cNvSpPr/>
          <p:nvPr/>
        </p:nvSpPr>
        <p:spPr bwMode="auto">
          <a:xfrm>
            <a:off x="1871700" y="5301208"/>
            <a:ext cx="1548172" cy="576064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PikeOS</a:t>
            </a:r>
            <a: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Configuration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000" b="1">
                <a:solidFill>
                  <a:schemeClr val="bg1"/>
                </a:solidFill>
              </a:rPr>
              <a:t>Builder</a:t>
            </a:r>
            <a:endParaRPr kumimoji="0" lang="en-US" sz="10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92" name="Oval 191"/>
          <p:cNvSpPr/>
          <p:nvPr/>
        </p:nvSpPr>
        <p:spPr bwMode="auto">
          <a:xfrm>
            <a:off x="4968044" y="5301208"/>
            <a:ext cx="1836204" cy="576064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PikeOS</a:t>
            </a:r>
            <a: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ROM Image</a:t>
            </a:r>
            <a:b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</a:br>
            <a: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Builder</a:t>
            </a:r>
          </a:p>
        </p:txBody>
      </p:sp>
      <p:sp>
        <p:nvSpPr>
          <p:cNvPr id="196" name="Rectangle 195"/>
          <p:cNvSpPr/>
          <p:nvPr/>
        </p:nvSpPr>
        <p:spPr bwMode="auto">
          <a:xfrm>
            <a:off x="359532" y="4797152"/>
            <a:ext cx="1008112" cy="432048"/>
          </a:xfrm>
          <a:prstGeom prst="rect">
            <a:avLst/>
          </a:prstGeom>
          <a:solidFill>
            <a:srgbClr val="1D712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Properties</a:t>
            </a:r>
            <a:r>
              <a:rPr kumimoji="0" lang="en-US" sz="1000" b="1" i="0" u="none" strike="noStrike" cap="none" normalizeH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and</a:t>
            </a:r>
            <a:endParaRPr lang="en-US" sz="1000" b="1">
              <a:solidFill>
                <a:schemeClr val="bg1"/>
              </a:solidFill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Tags</a:t>
            </a:r>
          </a:p>
        </p:txBody>
      </p:sp>
      <p:cxnSp>
        <p:nvCxnSpPr>
          <p:cNvPr id="198" name="Straight Arrow Connector 197"/>
          <p:cNvCxnSpPr>
            <a:stCxn id="232" idx="3"/>
            <a:endCxn id="191" idx="2"/>
          </p:cNvCxnSpPr>
          <p:nvPr/>
        </p:nvCxnSpPr>
        <p:spPr bwMode="auto">
          <a:xfrm>
            <a:off x="1367644" y="5589240"/>
            <a:ext cx="504056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00" name="Straight Connector 199"/>
          <p:cNvCxnSpPr/>
          <p:nvPr/>
        </p:nvCxnSpPr>
        <p:spPr bwMode="auto">
          <a:xfrm>
            <a:off x="1367644" y="5013176"/>
            <a:ext cx="414046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1" name="Straight Connector 200"/>
          <p:cNvCxnSpPr/>
          <p:nvPr/>
        </p:nvCxnSpPr>
        <p:spPr bwMode="auto">
          <a:xfrm>
            <a:off x="1979712" y="4725144"/>
            <a:ext cx="3816424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2" name="Straight Connector 201"/>
          <p:cNvCxnSpPr/>
          <p:nvPr/>
        </p:nvCxnSpPr>
        <p:spPr bwMode="auto">
          <a:xfrm>
            <a:off x="1835696" y="4869160"/>
            <a:ext cx="3816424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3" name="Straight Connector 202"/>
          <p:cNvCxnSpPr>
            <a:stCxn id="191" idx="6"/>
          </p:cNvCxnSpPr>
          <p:nvPr/>
        </p:nvCxnSpPr>
        <p:spPr bwMode="auto">
          <a:xfrm>
            <a:off x="3419872" y="5589240"/>
            <a:ext cx="1548172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07" name="Straight Connector 206"/>
          <p:cNvCxnSpPr/>
          <p:nvPr/>
        </p:nvCxnSpPr>
        <p:spPr bwMode="auto">
          <a:xfrm>
            <a:off x="5508104" y="5013176"/>
            <a:ext cx="0" cy="28803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09" name="Straight Connector 208"/>
          <p:cNvCxnSpPr/>
          <p:nvPr/>
        </p:nvCxnSpPr>
        <p:spPr bwMode="auto">
          <a:xfrm>
            <a:off x="5652120" y="4869160"/>
            <a:ext cx="0" cy="43204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11" name="Straight Connector 210"/>
          <p:cNvCxnSpPr/>
          <p:nvPr/>
        </p:nvCxnSpPr>
        <p:spPr bwMode="auto">
          <a:xfrm>
            <a:off x="5796136" y="4725144"/>
            <a:ext cx="0" cy="576064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232" name="Rectangle 231"/>
          <p:cNvSpPr/>
          <p:nvPr/>
        </p:nvSpPr>
        <p:spPr bwMode="auto">
          <a:xfrm>
            <a:off x="359532" y="5373216"/>
            <a:ext cx="1008112" cy="432048"/>
          </a:xfrm>
          <a:prstGeom prst="rect">
            <a:avLst/>
          </a:prstGeom>
          <a:solidFill>
            <a:srgbClr val="1D712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000" b="1">
                <a:solidFill>
                  <a:schemeClr val="bg1"/>
                </a:solidFill>
              </a:rPr>
              <a:t>VMIT</a:t>
            </a:r>
            <a:endParaRPr kumimoji="0" lang="en-US" sz="10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241" name="Rounded Rectangle 240"/>
          <p:cNvSpPr/>
          <p:nvPr/>
        </p:nvSpPr>
        <p:spPr bwMode="auto">
          <a:xfrm>
            <a:off x="7632339" y="5373216"/>
            <a:ext cx="1116373" cy="432048"/>
          </a:xfrm>
          <a:prstGeom prst="roundRect">
            <a:avLst/>
          </a:prstGeom>
          <a:solidFill>
            <a:srgbClr val="1D712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Downloadable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000" b="1">
                <a:solidFill>
                  <a:schemeClr val="bg1"/>
                </a:solidFill>
              </a:rPr>
              <a:t>Rom Image</a:t>
            </a:r>
            <a:endParaRPr kumimoji="0" lang="en-US" sz="10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cxnSp>
        <p:nvCxnSpPr>
          <p:cNvPr id="242" name="Straight Connector 241"/>
          <p:cNvCxnSpPr>
            <a:stCxn id="192" idx="6"/>
            <a:endCxn id="241" idx="1"/>
          </p:cNvCxnSpPr>
          <p:nvPr/>
        </p:nvCxnSpPr>
        <p:spPr bwMode="auto">
          <a:xfrm>
            <a:off x="6804248" y="5589240"/>
            <a:ext cx="828091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246" name="Rectangle 245"/>
          <p:cNvSpPr/>
          <p:nvPr/>
        </p:nvSpPr>
        <p:spPr bwMode="auto">
          <a:xfrm>
            <a:off x="467544" y="3293368"/>
            <a:ext cx="1008112" cy="432048"/>
          </a:xfrm>
          <a:prstGeom prst="rect">
            <a:avLst/>
          </a:prstGeom>
          <a:solidFill>
            <a:srgbClr val="D6ADE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Application</a:t>
            </a:r>
            <a:b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Data Files</a:t>
            </a:r>
          </a:p>
        </p:txBody>
      </p:sp>
      <p:sp>
        <p:nvSpPr>
          <p:cNvPr id="247" name="Rounded Rectangle 246"/>
          <p:cNvSpPr/>
          <p:nvPr/>
        </p:nvSpPr>
        <p:spPr bwMode="auto">
          <a:xfrm>
            <a:off x="7524328" y="4365104"/>
            <a:ext cx="1116373" cy="432048"/>
          </a:xfrm>
          <a:prstGeom prst="roundRect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PikeOS</a:t>
            </a:r>
            <a: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Utilities</a:t>
            </a:r>
          </a:p>
        </p:txBody>
      </p:sp>
      <p:sp>
        <p:nvSpPr>
          <p:cNvPr id="252" name="Rounded Rectangle 251"/>
          <p:cNvSpPr/>
          <p:nvPr/>
        </p:nvSpPr>
        <p:spPr bwMode="auto">
          <a:xfrm>
            <a:off x="6246061" y="4365104"/>
            <a:ext cx="1116373" cy="432048"/>
          </a:xfrm>
          <a:prstGeom prst="roundRect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PikeOS</a:t>
            </a:r>
            <a: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System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000" b="1">
                <a:solidFill>
                  <a:schemeClr val="bg1"/>
                </a:solidFill>
              </a:rPr>
              <a:t>Software Module</a:t>
            </a:r>
          </a:p>
        </p:txBody>
      </p:sp>
      <p:cxnSp>
        <p:nvCxnSpPr>
          <p:cNvPr id="254" name="Straight Connector 253"/>
          <p:cNvCxnSpPr/>
          <p:nvPr/>
        </p:nvCxnSpPr>
        <p:spPr bwMode="auto">
          <a:xfrm>
            <a:off x="6228184" y="5157192"/>
            <a:ext cx="1854331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6" name="Straight Connector 255"/>
          <p:cNvCxnSpPr/>
          <p:nvPr/>
        </p:nvCxnSpPr>
        <p:spPr bwMode="auto">
          <a:xfrm>
            <a:off x="6066041" y="5013176"/>
            <a:ext cx="738207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9" name="Straight Connector 258"/>
          <p:cNvCxnSpPr/>
          <p:nvPr/>
        </p:nvCxnSpPr>
        <p:spPr bwMode="auto">
          <a:xfrm>
            <a:off x="6084168" y="5013176"/>
            <a:ext cx="0" cy="28803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60" name="Straight Connector 259"/>
          <p:cNvCxnSpPr/>
          <p:nvPr/>
        </p:nvCxnSpPr>
        <p:spPr bwMode="auto">
          <a:xfrm>
            <a:off x="6228184" y="5157192"/>
            <a:ext cx="0" cy="14401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65" name="Straight Connector 264"/>
          <p:cNvCxnSpPr>
            <a:endCxn id="252" idx="2"/>
          </p:cNvCxnSpPr>
          <p:nvPr/>
        </p:nvCxnSpPr>
        <p:spPr bwMode="auto">
          <a:xfrm flipV="1">
            <a:off x="6804248" y="4797152"/>
            <a:ext cx="0" cy="216024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7" name="Straight Connector 266"/>
          <p:cNvCxnSpPr>
            <a:stCxn id="247" idx="2"/>
          </p:cNvCxnSpPr>
          <p:nvPr/>
        </p:nvCxnSpPr>
        <p:spPr bwMode="auto">
          <a:xfrm>
            <a:off x="8082515" y="4797152"/>
            <a:ext cx="0" cy="36004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70" name="Rounded Rectangle 269"/>
          <p:cNvSpPr/>
          <p:nvPr/>
        </p:nvSpPr>
        <p:spPr bwMode="auto">
          <a:xfrm>
            <a:off x="7596336" y="4437112"/>
            <a:ext cx="1116373" cy="432048"/>
          </a:xfrm>
          <a:prstGeom prst="roundRect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PikeOS</a:t>
            </a:r>
            <a:r>
              <a:rPr kumimoji="0" lang="en-US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Utilities</a:t>
            </a:r>
          </a:p>
        </p:txBody>
      </p:sp>
    </p:spTree>
    <p:extLst>
      <p:ext uri="{BB962C8B-B14F-4D97-AF65-F5344CB8AC3E}">
        <p14:creationId xmlns:p14="http://schemas.microsoft.com/office/powerpoint/2010/main" val="2282272136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el 6"/>
          <p:cNvSpPr>
            <a:spLocks noGrp="1"/>
          </p:cNvSpPr>
          <p:nvPr>
            <p:ph type="title" idx="4294967295"/>
          </p:nvPr>
        </p:nvSpPr>
        <p:spPr>
          <a:xfrm>
            <a:off x="801688" y="304800"/>
            <a:ext cx="8342312" cy="561975"/>
          </a:xfrm>
        </p:spPr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CODEO - Development Environment </a:t>
            </a:r>
            <a:br>
              <a:rPr lang="en-US">
                <a:latin typeface="Arial" charset="0"/>
                <a:ea typeface="ＭＳ Ｐゴシック" charset="0"/>
                <a:cs typeface="ＭＳ Ｐゴシック" charset="0"/>
              </a:rPr>
            </a:b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612725" y="5155010"/>
            <a:ext cx="6695579" cy="988216"/>
            <a:chOff x="-335408" y="5321104"/>
            <a:chExt cx="6695579" cy="988216"/>
          </a:xfrm>
        </p:grpSpPr>
        <p:sp>
          <p:nvSpPr>
            <p:cNvPr id="8" name="Inhaltsplatzhalter 7"/>
            <p:cNvSpPr txBox="1">
              <a:spLocks/>
            </p:cNvSpPr>
            <p:nvPr/>
          </p:nvSpPr>
          <p:spPr bwMode="auto">
            <a:xfrm>
              <a:off x="-335408" y="5321104"/>
              <a:ext cx="2951163" cy="9860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marL="244726" indent="-244726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•"/>
                <a:defRPr sz="2215" b="1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01174" indent="-256449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•"/>
                <a:defRPr sz="1846">
                  <a:solidFill>
                    <a:schemeClr val="tx1"/>
                  </a:solidFill>
                  <a:latin typeface="+mn-lt"/>
                </a:defRPr>
              </a:lvl2pPr>
              <a:lvl3pPr marL="745900" indent="-244726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•"/>
                <a:defRPr>
                  <a:solidFill>
                    <a:schemeClr val="tx1"/>
                  </a:solidFill>
                  <a:latin typeface="+mn-lt"/>
                </a:defRPr>
              </a:lvl3pPr>
              <a:lvl4pPr marL="1477145" indent="-211021" algn="l" rtl="0" eaLnBrk="1" fontAlgn="base" hangingPunct="1"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4pPr>
              <a:lvl5pPr marL="1899186" indent="-211021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Trebuchet MS" pitchFamily="34" charset="0"/>
                </a:defRPr>
              </a:lvl5pPr>
              <a:lvl6pPr marL="2321227" indent="-211021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Trebuchet MS" pitchFamily="34" charset="0"/>
                </a:defRPr>
              </a:lvl6pPr>
              <a:lvl7pPr marL="2743269" indent="-211021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Trebuchet MS" pitchFamily="34" charset="0"/>
                </a:defRPr>
              </a:lvl7pPr>
              <a:lvl8pPr marL="3165310" indent="-211021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Trebuchet MS" pitchFamily="34" charset="0"/>
                </a:defRPr>
              </a:lvl8pPr>
              <a:lvl9pPr marL="3587351" indent="-211021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Trebuchet MS" pitchFamily="34" charset="0"/>
                </a:defRPr>
              </a:lvl9pPr>
            </a:lstStyle>
            <a:p>
              <a:r>
                <a:rPr lang="en-US" sz="1400" kern="0" dirty="0">
                  <a:latin typeface="Arial" charset="0"/>
                  <a:ea typeface="ＭＳ Ｐゴシック" charset="0"/>
                  <a:cs typeface="ＭＳ Ｐゴシック" charset="0"/>
                </a:rPr>
                <a:t>System configuration</a:t>
              </a:r>
            </a:p>
            <a:p>
              <a:pPr lvl="1"/>
              <a:r>
                <a:rPr lang="en-US" sz="1200" kern="0" dirty="0">
                  <a:latin typeface="Arial" charset="0"/>
                  <a:ea typeface="ＭＳ Ｐゴシック" charset="0"/>
                </a:rPr>
                <a:t>General setup</a:t>
              </a:r>
            </a:p>
            <a:p>
              <a:pPr lvl="1"/>
              <a:r>
                <a:rPr lang="en-US" sz="1200" kern="0" dirty="0">
                  <a:latin typeface="Arial" charset="0"/>
                  <a:ea typeface="ＭＳ Ｐゴシック" charset="0"/>
                </a:rPr>
                <a:t>Resource partitioning</a:t>
              </a:r>
            </a:p>
            <a:p>
              <a:pPr lvl="1"/>
              <a:r>
                <a:rPr lang="en-US" sz="1200" kern="0" dirty="0">
                  <a:latin typeface="Arial" charset="0"/>
                  <a:ea typeface="ＭＳ Ｐゴシック" charset="0"/>
                </a:rPr>
                <a:t>Time partitioning and Scheduling</a:t>
              </a:r>
            </a:p>
            <a:p>
              <a:pPr lvl="1"/>
              <a:r>
                <a:rPr lang="en-US" sz="1200" kern="0" dirty="0">
                  <a:latin typeface="Arial" charset="0"/>
                  <a:ea typeface="ＭＳ Ｐゴシック" charset="0"/>
                </a:rPr>
                <a:t>IPC</a:t>
              </a:r>
            </a:p>
          </p:txBody>
        </p:sp>
        <p:sp>
          <p:nvSpPr>
            <p:cNvPr id="9" name="Inhaltsplatzhalter 7"/>
            <p:cNvSpPr txBox="1">
              <a:spLocks/>
            </p:cNvSpPr>
            <p:nvPr/>
          </p:nvSpPr>
          <p:spPr bwMode="auto">
            <a:xfrm>
              <a:off x="3409008" y="5323286"/>
              <a:ext cx="2951163" cy="9860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marL="244726" indent="-244726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•"/>
                <a:defRPr sz="2215" b="1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01174" indent="-256449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•"/>
                <a:defRPr sz="1846">
                  <a:solidFill>
                    <a:schemeClr val="tx1"/>
                  </a:solidFill>
                  <a:latin typeface="+mn-lt"/>
                </a:defRPr>
              </a:lvl2pPr>
              <a:lvl3pPr marL="745900" indent="-244726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•"/>
                <a:defRPr>
                  <a:solidFill>
                    <a:schemeClr val="tx1"/>
                  </a:solidFill>
                  <a:latin typeface="+mn-lt"/>
                </a:defRPr>
              </a:lvl3pPr>
              <a:lvl4pPr marL="1477145" indent="-211021" algn="l" rtl="0" eaLnBrk="1" fontAlgn="base" hangingPunct="1"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4pPr>
              <a:lvl5pPr marL="1899186" indent="-211021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Trebuchet MS" pitchFamily="34" charset="0"/>
                </a:defRPr>
              </a:lvl5pPr>
              <a:lvl6pPr marL="2321227" indent="-211021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Trebuchet MS" pitchFamily="34" charset="0"/>
                </a:defRPr>
              </a:lvl6pPr>
              <a:lvl7pPr marL="2743269" indent="-211021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Trebuchet MS" pitchFamily="34" charset="0"/>
                </a:defRPr>
              </a:lvl7pPr>
              <a:lvl8pPr marL="3165310" indent="-211021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Trebuchet MS" pitchFamily="34" charset="0"/>
                </a:defRPr>
              </a:lvl8pPr>
              <a:lvl9pPr marL="3587351" indent="-211021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Trebuchet MS" pitchFamily="34" charset="0"/>
                </a:defRPr>
              </a:lvl9pPr>
            </a:lstStyle>
            <a:p>
              <a:r>
                <a:rPr lang="en-US" sz="1200">
                  <a:latin typeface="Arial" charset="0"/>
                  <a:ea typeface="ＭＳ Ｐゴシック" charset="0"/>
                  <a:cs typeface="ＭＳ Ｐゴシック" charset="0"/>
                </a:rPr>
                <a:t>Wizard to setup new projects or clone existing ones</a:t>
              </a:r>
              <a:endParaRPr lang="en-US" sz="1200" kern="0">
                <a:latin typeface="Arial" charset="0"/>
                <a:ea typeface="ＭＳ Ｐゴシック" charset="0"/>
                <a:cs typeface="ＭＳ Ｐゴシック" charset="0"/>
              </a:endParaRPr>
            </a:p>
            <a:p>
              <a:r>
                <a:rPr lang="en-US" sz="1200" kern="0">
                  <a:latin typeface="Arial" charset="0"/>
                  <a:ea typeface="ＭＳ Ｐゴシック" charset="0"/>
                  <a:cs typeface="ＭＳ Ｐゴシック" charset="0"/>
                </a:rPr>
                <a:t>Linux and Windows Hosts</a:t>
              </a:r>
            </a:p>
            <a:p>
              <a:r>
                <a:rPr lang="en-US" sz="1200" kern="0">
                  <a:latin typeface="Arial" charset="0"/>
                  <a:ea typeface="ＭＳ Ｐゴシック" charset="0"/>
                  <a:cs typeface="ＭＳ Ｐゴシック" charset="0"/>
                </a:rPr>
                <a:t>Build your complete system (applications, configurations)  </a:t>
              </a:r>
            </a:p>
            <a:p>
              <a:endParaRPr lang="en-US" sz="1050" kern="0">
                <a:latin typeface="Arial" charset="0"/>
                <a:ea typeface="ＭＳ Ｐゴシック" charset="0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1281" y="936000"/>
            <a:ext cx="5514975" cy="406336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2598" y="1628800"/>
            <a:ext cx="2331699" cy="30689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1281" y="936000"/>
            <a:ext cx="5514975" cy="406336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1281" y="936000"/>
            <a:ext cx="5514975" cy="406336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1281" y="936000"/>
            <a:ext cx="5514975" cy="406336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1281" y="936000"/>
            <a:ext cx="5514975" cy="406336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1281" y="936000"/>
            <a:ext cx="5514975" cy="406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2956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304803"/>
            <a:ext cx="8342313" cy="531910"/>
          </a:xfrm>
        </p:spPr>
        <p:txBody>
          <a:bodyPr/>
          <a:lstStyle/>
          <a:p>
            <a:pPr eaLnBrk="1" hangingPunct="1"/>
            <a:r>
              <a:rPr lang="en-US"/>
              <a:t>CODEO – Target System Viewer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31640" y="5085184"/>
            <a:ext cx="3240359" cy="1043286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1400"/>
              <a:t>Provide system status information</a:t>
            </a:r>
          </a:p>
          <a:p>
            <a:pPr lvl="1" eaLnBrk="1" hangingPunct="1"/>
            <a:r>
              <a:rPr lang="en-US" sz="1200"/>
              <a:t>Partitions</a:t>
            </a:r>
          </a:p>
          <a:p>
            <a:pPr lvl="1" eaLnBrk="1" hangingPunct="1"/>
            <a:r>
              <a:rPr lang="en-US" sz="1200"/>
              <a:t>Scheduling schemes</a:t>
            </a:r>
          </a:p>
          <a:p>
            <a:pPr lvl="1" eaLnBrk="1" hangingPunct="1"/>
            <a:r>
              <a:rPr lang="en-US" sz="1200"/>
              <a:t>Memory allocation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203848" y="5085184"/>
            <a:ext cx="2592288" cy="125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44726" indent="-24472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215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1174" indent="-256449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1846">
                <a:solidFill>
                  <a:schemeClr val="tx1"/>
                </a:solidFill>
                <a:latin typeface="+mn-lt"/>
              </a:defRPr>
            </a:lvl2pPr>
            <a:lvl3pPr marL="745900" indent="-24472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477145" indent="-211021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1899186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321227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743269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165310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587351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>
              <a:buFontTx/>
              <a:buNone/>
            </a:pPr>
            <a:r>
              <a:rPr lang="en-US" sz="1400" kern="0"/>
              <a:t> </a:t>
            </a:r>
          </a:p>
          <a:p>
            <a:pPr lvl="1"/>
            <a:r>
              <a:rPr lang="en-US" sz="1200"/>
              <a:t>Processes and threads</a:t>
            </a:r>
          </a:p>
          <a:p>
            <a:pPr lvl="1"/>
            <a:r>
              <a:rPr lang="en-US" sz="1200" kern="0"/>
              <a:t>Inter-partition communication</a:t>
            </a:r>
          </a:p>
          <a:p>
            <a:pPr lvl="1"/>
            <a:r>
              <a:rPr lang="en-US" sz="1200" kern="0"/>
              <a:t>Interrupts</a:t>
            </a:r>
          </a:p>
          <a:p>
            <a:pPr>
              <a:buFontTx/>
              <a:buNone/>
            </a:pPr>
            <a:endParaRPr lang="en-US" sz="1400" kern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971475" y="6093296"/>
            <a:ext cx="5832648" cy="409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44726" indent="-24472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215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1174" indent="-256449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1846">
                <a:solidFill>
                  <a:schemeClr val="tx1"/>
                </a:solidFill>
                <a:latin typeface="+mn-lt"/>
              </a:defRPr>
            </a:lvl2pPr>
            <a:lvl3pPr marL="745900" indent="-24472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477145" indent="-211021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1899186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321227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743269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165310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587351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ctr">
              <a:buNone/>
            </a:pPr>
            <a:r>
              <a:rPr lang="en-US" sz="1400" kern="0"/>
              <a:t> Provide </a:t>
            </a:r>
            <a:r>
              <a:rPr lang="en-US" sz="1400"/>
              <a:t>Functions to stop, start and reset partitions on the fly</a:t>
            </a:r>
          </a:p>
          <a:p>
            <a:pPr>
              <a:buFontTx/>
              <a:buNone/>
            </a:pPr>
            <a:endParaRPr lang="en-US" sz="1400" kern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5580112" y="5085184"/>
            <a:ext cx="2592288" cy="125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44726" indent="-24472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215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1174" indent="-256449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1846">
                <a:solidFill>
                  <a:schemeClr val="tx1"/>
                </a:solidFill>
                <a:latin typeface="+mn-lt"/>
              </a:defRPr>
            </a:lvl2pPr>
            <a:lvl3pPr marL="745900" indent="-24472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477145" indent="-211021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1899186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321227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743269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165310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587351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>
              <a:buFontTx/>
              <a:buNone/>
            </a:pPr>
            <a:r>
              <a:rPr lang="en-US" sz="1400" kern="0"/>
              <a:t> </a:t>
            </a:r>
          </a:p>
          <a:p>
            <a:pPr lvl="1"/>
            <a:r>
              <a:rPr lang="en-US" sz="1200" kern="0"/>
              <a:t>Semaphores</a:t>
            </a:r>
          </a:p>
          <a:p>
            <a:pPr lvl="1"/>
            <a:r>
              <a:rPr lang="en-US" sz="1200" kern="0"/>
              <a:t>Sockets </a:t>
            </a:r>
          </a:p>
          <a:p>
            <a:pPr lvl="1"/>
            <a:r>
              <a:rPr lang="en-US" sz="1200" kern="0"/>
              <a:t>…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1281" y="936000"/>
            <a:ext cx="5514975" cy="406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978264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CODEO – Tracing of Target System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60800" y="5229200"/>
            <a:ext cx="5998776" cy="1195182"/>
          </a:xfrm>
        </p:spPr>
        <p:txBody>
          <a:bodyPr/>
          <a:lstStyle/>
          <a:p>
            <a:pPr eaLnBrk="1" hangingPunct="1"/>
            <a:r>
              <a:rPr lang="en-US" sz="1400"/>
              <a:t>Precise timing analyses of system and application behavior</a:t>
            </a:r>
          </a:p>
          <a:p>
            <a:pPr eaLnBrk="1" hangingPunct="1"/>
            <a:r>
              <a:rPr lang="en-US" sz="1400"/>
              <a:t>Graphical and numerical  representation of trace results</a:t>
            </a:r>
          </a:p>
          <a:p>
            <a:pPr eaLnBrk="1" hangingPunct="1"/>
            <a:r>
              <a:rPr lang="en-US" sz="1400"/>
              <a:t>Easy filter and trigger definition</a:t>
            </a:r>
          </a:p>
          <a:p>
            <a:pPr eaLnBrk="1" hangingPunct="1"/>
            <a:r>
              <a:rPr lang="en-US" sz="1400"/>
              <a:t>Results can be exported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0800" y="936000"/>
            <a:ext cx="5514975" cy="406336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2120" y="1854848"/>
            <a:ext cx="3316927" cy="2473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786378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CODEO – Remote Debugging of Target System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55576" y="5085184"/>
            <a:ext cx="4083476" cy="720080"/>
          </a:xfrm>
        </p:spPr>
        <p:txBody>
          <a:bodyPr/>
          <a:lstStyle/>
          <a:p>
            <a:pPr eaLnBrk="1" hangingPunct="1"/>
            <a:r>
              <a:rPr lang="en-US" sz="1400"/>
              <a:t>Simultaneous multi application debugging</a:t>
            </a:r>
          </a:p>
          <a:p>
            <a:pPr eaLnBrk="1" hangingPunct="1"/>
            <a:r>
              <a:rPr lang="en-US" sz="1400"/>
              <a:t>Multi-thread debugging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831977" y="5085184"/>
            <a:ext cx="3052391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44726" indent="-24472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215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1174" indent="-256449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1846">
                <a:solidFill>
                  <a:schemeClr val="tx1"/>
                </a:solidFill>
                <a:latin typeface="+mn-lt"/>
              </a:defRPr>
            </a:lvl2pPr>
            <a:lvl3pPr marL="745900" indent="-24472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477145" indent="-211021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1899186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321227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743269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165310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587351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r>
              <a:rPr lang="en-US" sz="1400" kern="0"/>
              <a:t>All functionality known </a:t>
            </a:r>
            <a:br>
              <a:rPr lang="en-US" sz="1400" kern="0"/>
            </a:br>
            <a:r>
              <a:rPr lang="en-US" sz="1400" kern="0"/>
              <a:t>from </a:t>
            </a:r>
            <a:r>
              <a:rPr lang="en-US" sz="1400" kern="0" err="1"/>
              <a:t>gdb</a:t>
            </a:r>
            <a:r>
              <a:rPr lang="en-US" sz="1400" kern="0"/>
              <a:t> is available</a:t>
            </a:r>
          </a:p>
          <a:p>
            <a:pPr lvl="1"/>
            <a:r>
              <a:rPr lang="en-US" sz="1200" kern="0"/>
              <a:t>Break points</a:t>
            </a:r>
          </a:p>
          <a:p>
            <a:pPr lvl="1"/>
            <a:r>
              <a:rPr lang="en-US" sz="1200" kern="0"/>
              <a:t>Stack traces</a:t>
            </a:r>
          </a:p>
          <a:p>
            <a:pPr lvl="1"/>
            <a:r>
              <a:rPr lang="en-US" sz="1200" kern="0"/>
              <a:t>Step-by-step</a:t>
            </a:r>
          </a:p>
          <a:p>
            <a:pPr lvl="1"/>
            <a:r>
              <a:rPr lang="en-US" sz="1200" kern="0"/>
              <a:t>Exception handling</a:t>
            </a:r>
            <a:endParaRPr lang="en-US" sz="1400" ker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0800" y="936000"/>
            <a:ext cx="5514975" cy="406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34310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PikeOS RTOS</a:t>
            </a:r>
          </a:p>
        </p:txBody>
      </p:sp>
      <p:sp>
        <p:nvSpPr>
          <p:cNvPr id="9219" name="Inhaltsplatzhalter 2"/>
          <p:cNvSpPr>
            <a:spLocks noGrp="1"/>
          </p:cNvSpPr>
          <p:nvPr>
            <p:ph idx="1"/>
          </p:nvPr>
        </p:nvSpPr>
        <p:spPr>
          <a:xfrm>
            <a:off x="406400" y="989112"/>
            <a:ext cx="8342313" cy="5392216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RTOS and Type 1 Hypervisor Design</a:t>
            </a:r>
          </a:p>
          <a:p>
            <a:pPr lvl="1"/>
            <a:r>
              <a:rPr lang="en-US" dirty="0"/>
              <a:t>RTOS with Separation Microkernel – </a:t>
            </a:r>
            <a:r>
              <a:rPr lang="en-US" b="1" dirty="0"/>
              <a:t>MMU</a:t>
            </a:r>
            <a:r>
              <a:rPr lang="en-US" dirty="0"/>
              <a:t> Based</a:t>
            </a:r>
          </a:p>
          <a:p>
            <a:pPr lvl="1"/>
            <a:r>
              <a:rPr lang="en-US" dirty="0"/>
              <a:t>Hard Real Time </a:t>
            </a:r>
          </a:p>
          <a:p>
            <a:pPr lvl="1"/>
            <a:r>
              <a:rPr lang="en-US" dirty="0"/>
              <a:t>Supporting Hardware or Software Virtualization</a:t>
            </a:r>
          </a:p>
          <a:p>
            <a:pPr lvl="1"/>
            <a:r>
              <a:rPr lang="en-US" dirty="0"/>
              <a:t>Aerospace, Automotive, Transportation, Industrial and Medical Vertical Coverage</a:t>
            </a:r>
          </a:p>
          <a:p>
            <a:r>
              <a:rPr lang="en-US" dirty="0"/>
              <a:t>Features</a:t>
            </a:r>
          </a:p>
          <a:p>
            <a:pPr lvl="1"/>
            <a:r>
              <a:rPr lang="en-US" dirty="0"/>
              <a:t>Robust Partitioning </a:t>
            </a:r>
          </a:p>
          <a:p>
            <a:pPr lvl="1"/>
            <a:r>
              <a:rPr lang="en-US" dirty="0"/>
              <a:t>Time and Space Separation</a:t>
            </a:r>
          </a:p>
          <a:p>
            <a:pPr lvl="1"/>
            <a:r>
              <a:rPr lang="en-US" dirty="0"/>
              <a:t>Multi-Core Resource </a:t>
            </a:r>
            <a:br>
              <a:rPr lang="en-US" dirty="0"/>
            </a:br>
            <a:r>
              <a:rPr lang="en-US" dirty="0"/>
              <a:t>Management</a:t>
            </a:r>
          </a:p>
          <a:p>
            <a:pPr lvl="1"/>
            <a:r>
              <a:rPr lang="en-US" dirty="0"/>
              <a:t>Guest OS Support</a:t>
            </a:r>
          </a:p>
          <a:p>
            <a:pPr lvl="1"/>
            <a:r>
              <a:rPr lang="en-US" dirty="0"/>
              <a:t>Time Partitioning</a:t>
            </a:r>
            <a:br>
              <a:rPr lang="en-US" dirty="0"/>
            </a:br>
            <a:r>
              <a:rPr lang="en-US" dirty="0"/>
              <a:t>by Core</a:t>
            </a:r>
          </a:p>
          <a:p>
            <a:pPr lvl="1"/>
            <a:r>
              <a:rPr lang="en-US" dirty="0"/>
              <a:t>Multiple levels of </a:t>
            </a:r>
            <a:br>
              <a:rPr lang="en-US" dirty="0"/>
            </a:br>
            <a:r>
              <a:rPr lang="en-US" dirty="0"/>
              <a:t>Criticality and </a:t>
            </a:r>
            <a:br>
              <a:rPr lang="en-US" dirty="0"/>
            </a:br>
            <a:r>
              <a:rPr lang="en-US" dirty="0"/>
              <a:t>Security through</a:t>
            </a:r>
            <a:br>
              <a:rPr lang="en-US" dirty="0"/>
            </a:br>
            <a:r>
              <a:rPr lang="en-US" dirty="0"/>
              <a:t>Robust Partitioning</a:t>
            </a:r>
            <a:br>
              <a:rPr lang="en-US" dirty="0"/>
            </a:br>
            <a:r>
              <a:rPr lang="en-US" dirty="0"/>
              <a:t>and Separation.</a:t>
            </a:r>
          </a:p>
        </p:txBody>
      </p:sp>
      <p:sp>
        <p:nvSpPr>
          <p:cNvPr id="5" name="Cube 4">
            <a:extLst>
              <a:ext uri="{FF2B5EF4-FFF2-40B4-BE49-F238E27FC236}">
                <a16:creationId xmlns:a16="http://schemas.microsoft.com/office/drawing/2014/main" id="{E7A73AC5-782A-E246-AE9A-A70D92AB1D6A}"/>
              </a:ext>
            </a:extLst>
          </p:cNvPr>
          <p:cNvSpPr/>
          <p:nvPr/>
        </p:nvSpPr>
        <p:spPr bwMode="auto">
          <a:xfrm>
            <a:off x="3433192" y="3789040"/>
            <a:ext cx="762000" cy="762000"/>
          </a:xfrm>
          <a:prstGeom prst="cube">
            <a:avLst/>
          </a:prstGeom>
          <a:gradFill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ARINC</a:t>
            </a:r>
            <a:br>
              <a:rPr kumimoji="0" lang="en-US" sz="9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</a:br>
            <a:r>
              <a:rPr kumimoji="0" lang="en-US" sz="9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653</a:t>
            </a:r>
          </a:p>
        </p:txBody>
      </p:sp>
      <p:sp>
        <p:nvSpPr>
          <p:cNvPr id="6" name="Cube 5">
            <a:extLst>
              <a:ext uri="{FF2B5EF4-FFF2-40B4-BE49-F238E27FC236}">
                <a16:creationId xmlns:a16="http://schemas.microsoft.com/office/drawing/2014/main" id="{55639F94-4B4B-AD4D-99D2-E776E661ED92}"/>
              </a:ext>
            </a:extLst>
          </p:cNvPr>
          <p:cNvSpPr/>
          <p:nvPr/>
        </p:nvSpPr>
        <p:spPr bwMode="auto">
          <a:xfrm>
            <a:off x="4499992" y="3789040"/>
            <a:ext cx="762000" cy="762000"/>
          </a:xfrm>
          <a:prstGeom prst="cube">
            <a:avLst/>
          </a:prstGeom>
          <a:gradFill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AUTO</a:t>
            </a:r>
            <a:br>
              <a:rPr kumimoji="0" lang="en-US" sz="1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</a:br>
            <a:r>
              <a:rPr kumimoji="0" lang="en-US" sz="1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SAR</a:t>
            </a:r>
          </a:p>
        </p:txBody>
      </p:sp>
      <p:sp>
        <p:nvSpPr>
          <p:cNvPr id="7" name="Cube 6">
            <a:extLst>
              <a:ext uri="{FF2B5EF4-FFF2-40B4-BE49-F238E27FC236}">
                <a16:creationId xmlns:a16="http://schemas.microsoft.com/office/drawing/2014/main" id="{2588FEF7-5F52-034D-A9AB-B3C2F700A86B}"/>
              </a:ext>
            </a:extLst>
          </p:cNvPr>
          <p:cNvSpPr/>
          <p:nvPr/>
        </p:nvSpPr>
        <p:spPr bwMode="auto">
          <a:xfrm>
            <a:off x="5566792" y="3789040"/>
            <a:ext cx="762000" cy="762000"/>
          </a:xfrm>
          <a:prstGeom prst="cube">
            <a:avLst/>
          </a:prstGeom>
          <a:gradFill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POSIX</a:t>
            </a:r>
          </a:p>
        </p:txBody>
      </p:sp>
      <p:sp>
        <p:nvSpPr>
          <p:cNvPr id="8" name="Cube 7">
            <a:extLst>
              <a:ext uri="{FF2B5EF4-FFF2-40B4-BE49-F238E27FC236}">
                <a16:creationId xmlns:a16="http://schemas.microsoft.com/office/drawing/2014/main" id="{26FC5A21-B3EC-234F-8532-BC1ACD7B208A}"/>
              </a:ext>
            </a:extLst>
          </p:cNvPr>
          <p:cNvSpPr/>
          <p:nvPr/>
        </p:nvSpPr>
        <p:spPr bwMode="auto">
          <a:xfrm>
            <a:off x="6633592" y="3789040"/>
            <a:ext cx="762000" cy="762000"/>
          </a:xfrm>
          <a:prstGeom prst="cube">
            <a:avLst/>
          </a:prstGeom>
          <a:gradFill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ADA</a:t>
            </a:r>
          </a:p>
        </p:txBody>
      </p:sp>
      <p:sp>
        <p:nvSpPr>
          <p:cNvPr id="9" name="Cube 8">
            <a:extLst>
              <a:ext uri="{FF2B5EF4-FFF2-40B4-BE49-F238E27FC236}">
                <a16:creationId xmlns:a16="http://schemas.microsoft.com/office/drawing/2014/main" id="{C4DD084E-D497-F14F-BCCB-B15F44A6FAA3}"/>
              </a:ext>
            </a:extLst>
          </p:cNvPr>
          <p:cNvSpPr/>
          <p:nvPr/>
        </p:nvSpPr>
        <p:spPr bwMode="auto">
          <a:xfrm>
            <a:off x="7700392" y="3789040"/>
            <a:ext cx="762000" cy="762000"/>
          </a:xfrm>
          <a:prstGeom prst="cube">
            <a:avLst/>
          </a:prstGeom>
          <a:gradFill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Linux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3B4B0AA-92D7-EF4A-A35C-89DBD80122E0}"/>
              </a:ext>
            </a:extLst>
          </p:cNvPr>
          <p:cNvCxnSpPr/>
          <p:nvPr/>
        </p:nvCxnSpPr>
        <p:spPr bwMode="auto">
          <a:xfrm>
            <a:off x="3356992" y="4703440"/>
            <a:ext cx="5334000" cy="0"/>
          </a:xfrm>
          <a:prstGeom prst="line">
            <a:avLst/>
          </a:prstGeom>
          <a:solidFill>
            <a:schemeClr val="accent1"/>
          </a:solidFill>
          <a:ln w="92075" cap="flat" cmpd="sng" algn="ctr">
            <a:gradFill>
              <a:gsLst>
                <a:gs pos="0">
                  <a:srgbClr val="FF0000"/>
                </a:gs>
                <a:gs pos="62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7600E84-695A-8447-BD8F-785AC7D213A8}"/>
              </a:ext>
            </a:extLst>
          </p:cNvPr>
          <p:cNvCxnSpPr>
            <a:cxnSpLocks/>
          </p:cNvCxnSpPr>
          <p:nvPr/>
        </p:nvCxnSpPr>
        <p:spPr bwMode="auto">
          <a:xfrm flipV="1">
            <a:off x="4347592" y="3712840"/>
            <a:ext cx="0" cy="990600"/>
          </a:xfrm>
          <a:prstGeom prst="line">
            <a:avLst/>
          </a:prstGeom>
          <a:solidFill>
            <a:schemeClr val="accent1"/>
          </a:solidFill>
          <a:ln w="92075" cap="flat" cmpd="sng" algn="ctr">
            <a:gradFill>
              <a:gsLst>
                <a:gs pos="75000">
                  <a:srgbClr val="FF0000"/>
                </a:gs>
                <a:gs pos="92000">
                  <a:schemeClr val="accent1">
                    <a:lumMod val="45000"/>
                    <a:lumOff val="55000"/>
                  </a:schemeClr>
                </a:gs>
                <a:gs pos="94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F428E7D-1C72-814A-BC8A-97803FA795E3}"/>
              </a:ext>
            </a:extLst>
          </p:cNvPr>
          <p:cNvCxnSpPr>
            <a:cxnSpLocks/>
          </p:cNvCxnSpPr>
          <p:nvPr/>
        </p:nvCxnSpPr>
        <p:spPr bwMode="auto">
          <a:xfrm flipV="1">
            <a:off x="5414392" y="3712840"/>
            <a:ext cx="0" cy="990600"/>
          </a:xfrm>
          <a:prstGeom prst="line">
            <a:avLst/>
          </a:prstGeom>
          <a:solidFill>
            <a:schemeClr val="accent1"/>
          </a:solidFill>
          <a:ln w="92075" cap="flat" cmpd="sng" algn="ctr">
            <a:gradFill>
              <a:gsLst>
                <a:gs pos="75000">
                  <a:srgbClr val="FF0000"/>
                </a:gs>
                <a:gs pos="92000">
                  <a:schemeClr val="accent1">
                    <a:lumMod val="45000"/>
                    <a:lumOff val="55000"/>
                  </a:schemeClr>
                </a:gs>
                <a:gs pos="94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0F072CC-4C59-A244-A267-FD4EF27BFF8E}"/>
              </a:ext>
            </a:extLst>
          </p:cNvPr>
          <p:cNvCxnSpPr>
            <a:cxnSpLocks/>
          </p:cNvCxnSpPr>
          <p:nvPr/>
        </p:nvCxnSpPr>
        <p:spPr bwMode="auto">
          <a:xfrm flipV="1">
            <a:off x="6481192" y="3712840"/>
            <a:ext cx="0" cy="990600"/>
          </a:xfrm>
          <a:prstGeom prst="line">
            <a:avLst/>
          </a:prstGeom>
          <a:solidFill>
            <a:schemeClr val="accent1"/>
          </a:solidFill>
          <a:ln w="92075" cap="flat" cmpd="sng" algn="ctr">
            <a:gradFill>
              <a:gsLst>
                <a:gs pos="75000">
                  <a:srgbClr val="FF0000"/>
                </a:gs>
                <a:gs pos="92000">
                  <a:schemeClr val="accent1">
                    <a:lumMod val="45000"/>
                    <a:lumOff val="55000"/>
                  </a:schemeClr>
                </a:gs>
                <a:gs pos="94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A9F75BB-3AB3-3B49-8754-F62C1F34AF51}"/>
              </a:ext>
            </a:extLst>
          </p:cNvPr>
          <p:cNvCxnSpPr>
            <a:cxnSpLocks/>
          </p:cNvCxnSpPr>
          <p:nvPr/>
        </p:nvCxnSpPr>
        <p:spPr bwMode="auto">
          <a:xfrm flipV="1">
            <a:off x="7547992" y="3712840"/>
            <a:ext cx="0" cy="990600"/>
          </a:xfrm>
          <a:prstGeom prst="line">
            <a:avLst/>
          </a:prstGeom>
          <a:solidFill>
            <a:schemeClr val="accent1"/>
          </a:solidFill>
          <a:ln w="92075" cap="flat" cmpd="sng" algn="ctr">
            <a:gradFill>
              <a:gsLst>
                <a:gs pos="75000">
                  <a:srgbClr val="FF0000"/>
                </a:gs>
                <a:gs pos="92000">
                  <a:schemeClr val="accent1">
                    <a:lumMod val="45000"/>
                    <a:lumOff val="55000"/>
                  </a:schemeClr>
                </a:gs>
                <a:gs pos="94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Cube 14">
            <a:extLst>
              <a:ext uri="{FF2B5EF4-FFF2-40B4-BE49-F238E27FC236}">
                <a16:creationId xmlns:a16="http://schemas.microsoft.com/office/drawing/2014/main" id="{2798AE28-8735-CD48-878E-AE50E954AC2A}"/>
              </a:ext>
            </a:extLst>
          </p:cNvPr>
          <p:cNvSpPr/>
          <p:nvPr/>
        </p:nvSpPr>
        <p:spPr bwMode="auto">
          <a:xfrm>
            <a:off x="3356992" y="4855840"/>
            <a:ext cx="5334000" cy="1066800"/>
          </a:xfrm>
          <a:prstGeom prst="cube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PikeOS RTOS (System Services)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Hypervisor Separation Microkernel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r>
              <a:rPr lang="en-US" sz="2800" dirty="0" err="1"/>
              <a:t>PikeOS</a:t>
            </a:r>
            <a:r>
              <a:rPr lang="en-US" sz="2800" dirty="0"/>
              <a:t> 4.2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sz="2800" dirty="0" err="1"/>
              <a:t>Summary</a:t>
            </a:r>
            <a:endParaRPr lang="en-US" sz="2800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84214" y="6093296"/>
            <a:ext cx="51117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1400" dirty="0">
                <a:solidFill>
                  <a:schemeClr val="bg1"/>
                </a:solidFill>
              </a:rPr>
              <a:t>SYSGO AG </a:t>
            </a:r>
          </a:p>
          <a:p>
            <a:r>
              <a:rPr lang="en-US" sz="1400" dirty="0">
                <a:solidFill>
                  <a:schemeClr val="bg1"/>
                </a:solidFill>
              </a:rPr>
              <a:t>2018</a:t>
            </a:r>
          </a:p>
        </p:txBody>
      </p:sp>
    </p:spTree>
    <p:extLst>
      <p:ext uri="{BB962C8B-B14F-4D97-AF65-F5344CB8AC3E}">
        <p14:creationId xmlns:p14="http://schemas.microsoft.com/office/powerpoint/2010/main" val="123743092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Summary - SYSGO makes the difference</a:t>
            </a:r>
            <a:endParaRPr lang="en-GB" i="1"/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406400" y="1001850"/>
            <a:ext cx="8342313" cy="4515382"/>
          </a:xfrm>
        </p:spPr>
        <p:txBody>
          <a:bodyPr/>
          <a:lstStyle/>
          <a:p>
            <a:pPr eaLnBrk="1" hangingPunct="1"/>
            <a:r>
              <a:rPr lang="en-GB" dirty="0"/>
              <a:t>Unique combination of product supplier and field application practitioner</a:t>
            </a:r>
          </a:p>
          <a:p>
            <a:pPr lvl="1" eaLnBrk="1" hangingPunct="1"/>
            <a:r>
              <a:rPr lang="en-GB" dirty="0"/>
              <a:t>We know the embedded application development constraints and requirements from experience</a:t>
            </a:r>
          </a:p>
          <a:p>
            <a:pPr lvl="1" eaLnBrk="1" hangingPunct="1"/>
            <a:endParaRPr lang="en-GB" dirty="0"/>
          </a:p>
          <a:p>
            <a:pPr eaLnBrk="1" hangingPunct="1"/>
            <a:r>
              <a:rPr lang="en-GB" dirty="0"/>
              <a:t>Long track record of innovative solutions</a:t>
            </a:r>
          </a:p>
          <a:p>
            <a:pPr lvl="1" eaLnBrk="1" hangingPunct="1"/>
            <a:r>
              <a:rPr lang="en-GB" dirty="0"/>
              <a:t>First to provide industrial grade embedded Linux</a:t>
            </a:r>
          </a:p>
          <a:p>
            <a:pPr lvl="1" eaLnBrk="1" hangingPunct="1"/>
            <a:r>
              <a:rPr lang="en-GB" dirty="0"/>
              <a:t>First to provide certified embedded virtualization</a:t>
            </a:r>
          </a:p>
          <a:p>
            <a:pPr lvl="1" eaLnBrk="1" hangingPunct="1"/>
            <a:r>
              <a:rPr lang="en-GB" dirty="0"/>
              <a:t>First to provide certified software based AFDX</a:t>
            </a:r>
          </a:p>
          <a:p>
            <a:pPr lvl="1" eaLnBrk="1" hangingPunct="1"/>
            <a:endParaRPr lang="en-GB" dirty="0"/>
          </a:p>
          <a:p>
            <a:pPr eaLnBrk="1" hangingPunct="1"/>
            <a:r>
              <a:rPr lang="en-GB" dirty="0"/>
              <a:t>Certification experts with international experience</a:t>
            </a:r>
          </a:p>
          <a:p>
            <a:pPr lvl="1" eaLnBrk="1" hangingPunct="1"/>
            <a:r>
              <a:rPr lang="en-GB" dirty="0"/>
              <a:t>We know how safety certification standards as interpreted in Europe and in the US</a:t>
            </a:r>
          </a:p>
          <a:p>
            <a:pPr lvl="1" eaLnBrk="1" hangingPunct="1"/>
            <a:r>
              <a:rPr lang="en-GB" dirty="0"/>
              <a:t>We are involved in the definition of international security standards</a:t>
            </a:r>
          </a:p>
        </p:txBody>
      </p:sp>
    </p:spTree>
    <p:extLst>
      <p:ext uri="{BB962C8B-B14F-4D97-AF65-F5344CB8AC3E}">
        <p14:creationId xmlns:p14="http://schemas.microsoft.com/office/powerpoint/2010/main" val="197116437"/>
      </p:ext>
    </p:extLst>
  </p:cSld>
  <p:clrMapOvr>
    <a:masterClrMapping/>
  </p:clrMapOvr>
  <p:transition advTm="17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449263"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Summary – </a:t>
            </a:r>
            <a:r>
              <a:rPr lang="en-US" err="1">
                <a:latin typeface="Arial" charset="0"/>
                <a:ea typeface="ＭＳ Ｐゴシック" charset="0"/>
                <a:cs typeface="ＭＳ Ｐゴシック" charset="0"/>
              </a:rPr>
              <a:t>PikeOS</a:t>
            </a: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 the Platform RTOS  </a:t>
            </a:r>
          </a:p>
        </p:txBody>
      </p:sp>
      <p:sp>
        <p:nvSpPr>
          <p:cNvPr id="92162" name="Rectangle 3"/>
          <p:cNvSpPr>
            <a:spLocks noGrp="1" noChangeArrowheads="1"/>
          </p:cNvSpPr>
          <p:nvPr>
            <p:ph idx="1"/>
          </p:nvPr>
        </p:nvSpPr>
        <p:spPr>
          <a:xfrm>
            <a:off x="406400" y="994792"/>
            <a:ext cx="8686800" cy="3730352"/>
          </a:xfrm>
        </p:spPr>
        <p:txBody>
          <a:bodyPr/>
          <a:lstStyle/>
          <a:p>
            <a:pPr marL="307975" indent="-307975" defTabSz="449263" eaLnBrk="1" hangingPunct="1">
              <a:buClr>
                <a:srgbClr val="0D3B69"/>
              </a:buClr>
              <a:buFont typeface="ThordisSansEF" charset="0"/>
              <a:buChar char="•"/>
              <a:tabLst>
                <a:tab pos="307975" algn="l"/>
                <a:tab pos="412750" algn="l"/>
                <a:tab pos="862013" algn="l"/>
                <a:tab pos="1311275" algn="l"/>
                <a:tab pos="1760538" algn="l"/>
                <a:tab pos="2209800" algn="l"/>
                <a:tab pos="2659063" algn="l"/>
                <a:tab pos="3108325" algn="l"/>
                <a:tab pos="3557588" algn="l"/>
                <a:tab pos="4006850" algn="l"/>
                <a:tab pos="4456113" algn="l"/>
                <a:tab pos="4905375" algn="l"/>
                <a:tab pos="5354638" algn="l"/>
                <a:tab pos="5803900" algn="l"/>
                <a:tab pos="6253163" algn="l"/>
                <a:tab pos="6702425" algn="l"/>
                <a:tab pos="7151688" algn="l"/>
                <a:tab pos="7600950" algn="l"/>
                <a:tab pos="8050213" algn="l"/>
                <a:tab pos="8499475" algn="l"/>
                <a:tab pos="8948738" algn="l"/>
              </a:tabLst>
            </a:pPr>
            <a:r>
              <a:rPr lang="de-DE" dirty="0"/>
              <a:t>Hard Realtime</a:t>
            </a:r>
          </a:p>
          <a:p>
            <a:pPr marL="708025" lvl="1" indent="-307975" defTabSz="449263" eaLnBrk="1" hangingPunct="1">
              <a:buClr>
                <a:srgbClr val="0D3B69"/>
              </a:buClr>
              <a:buFont typeface="ThordisSansEF" charset="0"/>
              <a:buChar char="•"/>
              <a:tabLst>
                <a:tab pos="307975" algn="l"/>
                <a:tab pos="412750" algn="l"/>
                <a:tab pos="862013" algn="l"/>
                <a:tab pos="1311275" algn="l"/>
                <a:tab pos="1760538" algn="l"/>
                <a:tab pos="2209800" algn="l"/>
                <a:tab pos="2659063" algn="l"/>
                <a:tab pos="3108325" algn="l"/>
                <a:tab pos="3557588" algn="l"/>
                <a:tab pos="4006850" algn="l"/>
                <a:tab pos="4456113" algn="l"/>
                <a:tab pos="4905375" algn="l"/>
                <a:tab pos="5354638" algn="l"/>
                <a:tab pos="5803900" algn="l"/>
                <a:tab pos="6253163" algn="l"/>
                <a:tab pos="6702425" algn="l"/>
                <a:tab pos="7151688" algn="l"/>
                <a:tab pos="7600950" algn="l"/>
                <a:tab pos="8050213" algn="l"/>
                <a:tab pos="8499475" algn="l"/>
                <a:tab pos="8948738" algn="l"/>
              </a:tabLst>
            </a:pPr>
            <a:r>
              <a:rPr lang="de-DE" b="0" dirty="0">
                <a:latin typeface="Arial" charset="0"/>
                <a:ea typeface="ＭＳ Ｐゴシック" charset="0"/>
                <a:cs typeface="ＭＳ Ｐゴシック" charset="0"/>
              </a:rPr>
              <a:t>PikeOS </a:t>
            </a:r>
            <a:r>
              <a:rPr lang="de-DE" b="0" dirty="0" err="1">
                <a:latin typeface="Arial" charset="0"/>
                <a:ea typeface="ＭＳ Ｐゴシック" charset="0"/>
                <a:cs typeface="ＭＳ Ｐゴシック" charset="0"/>
              </a:rPr>
              <a:t>bootup</a:t>
            </a:r>
            <a:r>
              <a:rPr lang="de-DE" b="0" dirty="0">
                <a:latin typeface="Arial" charset="0"/>
                <a:ea typeface="ＭＳ Ｐゴシック" charset="0"/>
                <a:cs typeface="ＭＳ Ｐゴシック" charset="0"/>
              </a:rPr>
              <a:t> &lt; 30ms</a:t>
            </a:r>
          </a:p>
          <a:p>
            <a:pPr marL="708025" lvl="1" indent="-307975" defTabSz="449263" eaLnBrk="1" hangingPunct="1">
              <a:buClr>
                <a:srgbClr val="0D3B69"/>
              </a:buClr>
              <a:buFont typeface="ThordisSansEF" charset="0"/>
              <a:buChar char="•"/>
              <a:tabLst>
                <a:tab pos="307975" algn="l"/>
                <a:tab pos="412750" algn="l"/>
                <a:tab pos="862013" algn="l"/>
                <a:tab pos="1311275" algn="l"/>
                <a:tab pos="1760538" algn="l"/>
                <a:tab pos="2209800" algn="l"/>
                <a:tab pos="2659063" algn="l"/>
                <a:tab pos="3108325" algn="l"/>
                <a:tab pos="3557588" algn="l"/>
                <a:tab pos="4006850" algn="l"/>
                <a:tab pos="4456113" algn="l"/>
                <a:tab pos="4905375" algn="l"/>
                <a:tab pos="5354638" algn="l"/>
                <a:tab pos="5803900" algn="l"/>
                <a:tab pos="6253163" algn="l"/>
                <a:tab pos="6702425" algn="l"/>
                <a:tab pos="7151688" algn="l"/>
                <a:tab pos="7600950" algn="l"/>
                <a:tab pos="8050213" algn="l"/>
                <a:tab pos="8499475" algn="l"/>
                <a:tab pos="8948738" algn="l"/>
              </a:tabLst>
            </a:pPr>
            <a:r>
              <a:rPr lang="de-DE" b="0" dirty="0">
                <a:latin typeface="Arial" charset="0"/>
                <a:ea typeface="ＭＳ Ｐゴシック" charset="0"/>
                <a:cs typeface="ＭＳ Ｐゴシック" charset="0"/>
              </a:rPr>
              <a:t>Guest OS (e.g. </a:t>
            </a:r>
            <a:r>
              <a:rPr lang="de-DE" dirty="0">
                <a:latin typeface="Arial" charset="0"/>
                <a:ea typeface="ＭＳ Ｐゴシック" charset="0"/>
                <a:cs typeface="ＭＳ Ｐゴシック" charset="0"/>
              </a:rPr>
              <a:t>POSIX</a:t>
            </a:r>
            <a:r>
              <a:rPr lang="de-DE" b="0" dirty="0">
                <a:latin typeface="Arial" charset="0"/>
                <a:ea typeface="ＭＳ Ｐゴシック" charset="0"/>
                <a:cs typeface="ＭＳ Ｐゴシック" charset="0"/>
              </a:rPr>
              <a:t>)  </a:t>
            </a:r>
            <a:r>
              <a:rPr lang="de-DE" b="0" dirty="0" err="1">
                <a:latin typeface="Arial" charset="0"/>
                <a:ea typeface="ＭＳ Ｐゴシック" charset="0"/>
                <a:cs typeface="ＭＳ Ｐゴシック" charset="0"/>
              </a:rPr>
              <a:t>up</a:t>
            </a:r>
            <a:r>
              <a:rPr lang="de-DE" b="0" dirty="0">
                <a:latin typeface="Arial" charset="0"/>
                <a:ea typeface="ＭＳ Ｐゴシック" charset="0"/>
                <a:cs typeface="ＭＳ Ｐゴシック" charset="0"/>
              </a:rPr>
              <a:t> after 100ms </a:t>
            </a:r>
          </a:p>
          <a:p>
            <a:pPr marL="708025" lvl="1" indent="-307975" defTabSz="449263" eaLnBrk="1" hangingPunct="1">
              <a:buClr>
                <a:srgbClr val="0D3B69"/>
              </a:buClr>
              <a:buFont typeface="ThordisSansEF" charset="0"/>
              <a:buChar char="•"/>
              <a:tabLst>
                <a:tab pos="307975" algn="l"/>
                <a:tab pos="412750" algn="l"/>
                <a:tab pos="862013" algn="l"/>
                <a:tab pos="1311275" algn="l"/>
                <a:tab pos="1760538" algn="l"/>
                <a:tab pos="2209800" algn="l"/>
                <a:tab pos="2659063" algn="l"/>
                <a:tab pos="3108325" algn="l"/>
                <a:tab pos="3557588" algn="l"/>
                <a:tab pos="4006850" algn="l"/>
                <a:tab pos="4456113" algn="l"/>
                <a:tab pos="4905375" algn="l"/>
                <a:tab pos="5354638" algn="l"/>
                <a:tab pos="5803900" algn="l"/>
                <a:tab pos="6253163" algn="l"/>
                <a:tab pos="6702425" algn="l"/>
                <a:tab pos="7151688" algn="l"/>
                <a:tab pos="7600950" algn="l"/>
                <a:tab pos="8050213" algn="l"/>
                <a:tab pos="8499475" algn="l"/>
                <a:tab pos="8948738" algn="l"/>
              </a:tabLst>
            </a:pPr>
            <a:r>
              <a:rPr lang="de-DE" b="0" dirty="0">
                <a:latin typeface="Arial" charset="0"/>
                <a:ea typeface="ＭＳ Ｐゴシック" charset="0"/>
                <a:cs typeface="ＭＳ Ｐゴシック" charset="0"/>
              </a:rPr>
              <a:t>Minimum </a:t>
            </a:r>
            <a:r>
              <a:rPr lang="de-DE" b="0" dirty="0" err="1">
                <a:latin typeface="Arial" charset="0"/>
                <a:ea typeface="ＭＳ Ｐゴシック" charset="0"/>
                <a:cs typeface="ＭＳ Ｐゴシック" charset="0"/>
              </a:rPr>
              <a:t>memory</a:t>
            </a:r>
            <a:r>
              <a:rPr lang="de-DE" b="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de-DE" b="0" dirty="0" err="1">
                <a:latin typeface="Arial" charset="0"/>
                <a:ea typeface="ＭＳ Ｐゴシック" charset="0"/>
                <a:cs typeface="ＭＳ Ｐゴシック" charset="0"/>
              </a:rPr>
              <a:t>consumption</a:t>
            </a:r>
            <a:r>
              <a:rPr lang="de-DE" b="0" dirty="0">
                <a:latin typeface="Arial" charset="0"/>
                <a:ea typeface="ＭＳ Ｐゴシック" charset="0"/>
                <a:cs typeface="ＭＳ Ｐゴシック" charset="0"/>
              </a:rPr>
              <a:t> (++256kB RAM)‏</a:t>
            </a:r>
          </a:p>
          <a:p>
            <a:pPr marL="708025" lvl="1" indent="-307975" defTabSz="449263" eaLnBrk="1" hangingPunct="1">
              <a:buClr>
                <a:srgbClr val="0D3B69"/>
              </a:buClr>
              <a:buFont typeface="ThordisSansEF" charset="0"/>
              <a:buChar char="•"/>
              <a:tabLst>
                <a:tab pos="307975" algn="l"/>
                <a:tab pos="412750" algn="l"/>
                <a:tab pos="862013" algn="l"/>
                <a:tab pos="1311275" algn="l"/>
                <a:tab pos="1760538" algn="l"/>
                <a:tab pos="2209800" algn="l"/>
                <a:tab pos="2659063" algn="l"/>
                <a:tab pos="3108325" algn="l"/>
                <a:tab pos="3557588" algn="l"/>
                <a:tab pos="4006850" algn="l"/>
                <a:tab pos="4456113" algn="l"/>
                <a:tab pos="4905375" algn="l"/>
                <a:tab pos="5354638" algn="l"/>
                <a:tab pos="5803900" algn="l"/>
                <a:tab pos="6253163" algn="l"/>
                <a:tab pos="6702425" algn="l"/>
                <a:tab pos="7151688" algn="l"/>
                <a:tab pos="7600950" algn="l"/>
                <a:tab pos="8050213" algn="l"/>
                <a:tab pos="8499475" algn="l"/>
                <a:tab pos="8948738" algn="l"/>
              </a:tabLst>
            </a:pPr>
            <a:endParaRPr lang="de-DE" b="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307975" indent="-307975" defTabSz="449263" eaLnBrk="1" hangingPunct="1">
              <a:buClr>
                <a:srgbClr val="0D3B69"/>
              </a:buClr>
              <a:buFont typeface="ThordisSansEF" charset="0"/>
              <a:buChar char="•"/>
              <a:tabLst>
                <a:tab pos="307975" algn="l"/>
                <a:tab pos="412750" algn="l"/>
                <a:tab pos="862013" algn="l"/>
                <a:tab pos="1311275" algn="l"/>
                <a:tab pos="1760538" algn="l"/>
                <a:tab pos="2209800" algn="l"/>
                <a:tab pos="2659063" algn="l"/>
                <a:tab pos="3108325" algn="l"/>
                <a:tab pos="3557588" algn="l"/>
                <a:tab pos="4006850" algn="l"/>
                <a:tab pos="4456113" algn="l"/>
                <a:tab pos="4905375" algn="l"/>
                <a:tab pos="5354638" algn="l"/>
                <a:tab pos="5803900" algn="l"/>
                <a:tab pos="6253163" algn="l"/>
                <a:tab pos="6702425" algn="l"/>
                <a:tab pos="7151688" algn="l"/>
                <a:tab pos="7600950" algn="l"/>
                <a:tab pos="8050213" algn="l"/>
                <a:tab pos="8499475" algn="l"/>
                <a:tab pos="8948738" algn="l"/>
              </a:tabLst>
            </a:pPr>
            <a:r>
              <a:rPr lang="de-DE" dirty="0" err="1"/>
              <a:t>Scalable</a:t>
            </a:r>
            <a:r>
              <a:rPr lang="de-DE" dirty="0"/>
              <a:t> </a:t>
            </a:r>
            <a:r>
              <a:rPr lang="de-DE" dirty="0" err="1"/>
              <a:t>Configuration</a:t>
            </a:r>
            <a:endParaRPr lang="de-DE" dirty="0"/>
          </a:p>
          <a:p>
            <a:pPr marL="708025" lvl="1" indent="-307975" defTabSz="449263" eaLnBrk="1" hangingPunct="1">
              <a:buClr>
                <a:srgbClr val="0D3B69"/>
              </a:buClr>
              <a:buFont typeface="ThordisSansEF" charset="0"/>
              <a:buChar char="•"/>
              <a:tabLst>
                <a:tab pos="307975" algn="l"/>
                <a:tab pos="412750" algn="l"/>
                <a:tab pos="862013" algn="l"/>
                <a:tab pos="1311275" algn="l"/>
                <a:tab pos="1760538" algn="l"/>
                <a:tab pos="2209800" algn="l"/>
                <a:tab pos="2659063" algn="l"/>
                <a:tab pos="3108325" algn="l"/>
                <a:tab pos="3557588" algn="l"/>
                <a:tab pos="4006850" algn="l"/>
                <a:tab pos="4456113" algn="l"/>
                <a:tab pos="4905375" algn="l"/>
                <a:tab pos="5354638" algn="l"/>
                <a:tab pos="5803900" algn="l"/>
                <a:tab pos="6253163" algn="l"/>
                <a:tab pos="6702425" algn="l"/>
                <a:tab pos="7151688" algn="l"/>
                <a:tab pos="7600950" algn="l"/>
                <a:tab pos="8050213" algn="l"/>
                <a:tab pos="8499475" algn="l"/>
                <a:tab pos="8948738" algn="l"/>
              </a:tabLst>
            </a:pPr>
            <a:r>
              <a:rPr lang="de-DE" dirty="0">
                <a:latin typeface="Arial" charset="0"/>
                <a:ea typeface="ＭＳ Ｐゴシック" charset="0"/>
                <a:cs typeface="ＭＳ Ｐゴシック" charset="0"/>
              </a:rPr>
              <a:t>Small RTOS</a:t>
            </a:r>
          </a:p>
          <a:p>
            <a:pPr marL="708025" lvl="1" indent="-307975" defTabSz="449263" eaLnBrk="1" hangingPunct="1">
              <a:buClr>
                <a:srgbClr val="0D3B69"/>
              </a:buClr>
              <a:buFont typeface="ThordisSansEF" charset="0"/>
              <a:buChar char="•"/>
              <a:tabLst>
                <a:tab pos="307975" algn="l"/>
                <a:tab pos="412750" algn="l"/>
                <a:tab pos="862013" algn="l"/>
                <a:tab pos="1311275" algn="l"/>
                <a:tab pos="1760538" algn="l"/>
                <a:tab pos="2209800" algn="l"/>
                <a:tab pos="2659063" algn="l"/>
                <a:tab pos="3108325" algn="l"/>
                <a:tab pos="3557588" algn="l"/>
                <a:tab pos="4006850" algn="l"/>
                <a:tab pos="4456113" algn="l"/>
                <a:tab pos="4905375" algn="l"/>
                <a:tab pos="5354638" algn="l"/>
                <a:tab pos="5803900" algn="l"/>
                <a:tab pos="6253163" algn="l"/>
                <a:tab pos="6702425" algn="l"/>
                <a:tab pos="7151688" algn="l"/>
                <a:tab pos="7600950" algn="l"/>
                <a:tab pos="8050213" algn="l"/>
                <a:tab pos="8499475" algn="l"/>
                <a:tab pos="8948738" algn="l"/>
              </a:tabLst>
            </a:pPr>
            <a:r>
              <a:rPr lang="de-DE" dirty="0" err="1">
                <a:latin typeface="Arial" charset="0"/>
                <a:ea typeface="ＭＳ Ｐゴシック" charset="0"/>
                <a:cs typeface="ＭＳ Ｐゴシック" charset="0"/>
              </a:rPr>
              <a:t>Highly</a:t>
            </a:r>
            <a:r>
              <a:rPr lang="de-DE" dirty="0">
                <a:latin typeface="Arial" charset="0"/>
                <a:ea typeface="ＭＳ Ｐゴシック" charset="0"/>
                <a:cs typeface="ＭＳ Ｐゴシック" charset="0"/>
              </a:rPr>
              <a:t> Integrated: Real-time + Multicore + </a:t>
            </a:r>
            <a:r>
              <a:rPr lang="de-DE" dirty="0" err="1">
                <a:latin typeface="Arial" charset="0"/>
                <a:ea typeface="ＭＳ Ｐゴシック" charset="0"/>
                <a:cs typeface="ＭＳ Ｐゴシック" charset="0"/>
              </a:rPr>
              <a:t>Virtualization</a:t>
            </a:r>
            <a:r>
              <a:rPr lang="de-DE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</a:p>
          <a:p>
            <a:pPr marL="708025" lvl="1" indent="-307975" defTabSz="449263" eaLnBrk="1" hangingPunct="1">
              <a:buClr>
                <a:srgbClr val="0D3B69"/>
              </a:buClr>
              <a:buFont typeface="ThordisSansEF" charset="0"/>
              <a:buChar char="•"/>
              <a:tabLst>
                <a:tab pos="307975" algn="l"/>
                <a:tab pos="412750" algn="l"/>
                <a:tab pos="862013" algn="l"/>
                <a:tab pos="1311275" algn="l"/>
                <a:tab pos="1760538" algn="l"/>
                <a:tab pos="2209800" algn="l"/>
                <a:tab pos="2659063" algn="l"/>
                <a:tab pos="3108325" algn="l"/>
                <a:tab pos="3557588" algn="l"/>
                <a:tab pos="4006850" algn="l"/>
                <a:tab pos="4456113" algn="l"/>
                <a:tab pos="4905375" algn="l"/>
                <a:tab pos="5354638" algn="l"/>
                <a:tab pos="5803900" algn="l"/>
                <a:tab pos="6253163" algn="l"/>
                <a:tab pos="6702425" algn="l"/>
                <a:tab pos="7151688" algn="l"/>
                <a:tab pos="7600950" algn="l"/>
                <a:tab pos="8050213" algn="l"/>
                <a:tab pos="8499475" algn="l"/>
                <a:tab pos="8948738" algn="l"/>
              </a:tabLst>
            </a:pPr>
            <a:r>
              <a:rPr lang="de-DE" b="0" dirty="0">
                <a:latin typeface="Arial" charset="0"/>
                <a:ea typeface="ＭＳ Ｐゴシック" charset="0"/>
                <a:cs typeface="ＭＳ Ｐゴシック" charset="0"/>
              </a:rPr>
              <a:t>Linux Software Eco-System</a:t>
            </a:r>
          </a:p>
          <a:p>
            <a:pPr marL="708025" lvl="1" indent="-307975" defTabSz="449263" eaLnBrk="1" hangingPunct="1">
              <a:buClr>
                <a:srgbClr val="0D3B69"/>
              </a:buClr>
              <a:buFont typeface="ThordisSansEF" charset="0"/>
              <a:buChar char="•"/>
              <a:tabLst>
                <a:tab pos="307975" algn="l"/>
                <a:tab pos="412750" algn="l"/>
                <a:tab pos="862013" algn="l"/>
                <a:tab pos="1311275" algn="l"/>
                <a:tab pos="1760538" algn="l"/>
                <a:tab pos="2209800" algn="l"/>
                <a:tab pos="2659063" algn="l"/>
                <a:tab pos="3108325" algn="l"/>
                <a:tab pos="3557588" algn="l"/>
                <a:tab pos="4006850" algn="l"/>
                <a:tab pos="4456113" algn="l"/>
                <a:tab pos="4905375" algn="l"/>
                <a:tab pos="5354638" algn="l"/>
                <a:tab pos="5803900" algn="l"/>
                <a:tab pos="6253163" algn="l"/>
                <a:tab pos="6702425" algn="l"/>
                <a:tab pos="7151688" algn="l"/>
                <a:tab pos="7600950" algn="l"/>
                <a:tab pos="8050213" algn="l"/>
                <a:tab pos="8499475" algn="l"/>
                <a:tab pos="8948738" algn="l"/>
              </a:tabLst>
            </a:pPr>
            <a:endParaRPr lang="de-DE" b="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307975" indent="-307975" defTabSz="449263" eaLnBrk="1" hangingPunct="1">
              <a:buClr>
                <a:srgbClr val="0D3B69"/>
              </a:buClr>
              <a:buFont typeface="ThordisSansEF" charset="0"/>
              <a:buChar char="•"/>
              <a:tabLst>
                <a:tab pos="307975" algn="l"/>
                <a:tab pos="412750" algn="l"/>
                <a:tab pos="862013" algn="l"/>
                <a:tab pos="1311275" algn="l"/>
                <a:tab pos="1760538" algn="l"/>
                <a:tab pos="2209800" algn="l"/>
                <a:tab pos="2659063" algn="l"/>
                <a:tab pos="3108325" algn="l"/>
                <a:tab pos="3557588" algn="l"/>
                <a:tab pos="4006850" algn="l"/>
                <a:tab pos="4456113" algn="l"/>
                <a:tab pos="4905375" algn="l"/>
                <a:tab pos="5354638" algn="l"/>
                <a:tab pos="5803900" algn="l"/>
                <a:tab pos="6253163" algn="l"/>
                <a:tab pos="6702425" algn="l"/>
                <a:tab pos="7151688" algn="l"/>
                <a:tab pos="7600950" algn="l"/>
                <a:tab pos="8050213" algn="l"/>
                <a:tab pos="8499475" algn="l"/>
                <a:tab pos="8948738" algn="l"/>
              </a:tabLst>
            </a:pPr>
            <a:r>
              <a:rPr lang="de-DE" dirty="0"/>
              <a:t>Certified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several</a:t>
            </a:r>
            <a:r>
              <a:rPr lang="de-DE" dirty="0"/>
              <a:t> </a:t>
            </a:r>
            <a:r>
              <a:rPr lang="de-DE" dirty="0" err="1"/>
              <a:t>Safety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Security Standards</a:t>
            </a:r>
          </a:p>
          <a:p>
            <a:pPr marL="307975" indent="-307975" defTabSz="449263" eaLnBrk="1" hangingPunct="1">
              <a:buClr>
                <a:srgbClr val="0D3B69"/>
              </a:buClr>
              <a:buFont typeface="ThordisSansEF" charset="0"/>
              <a:buChar char="•"/>
              <a:tabLst>
                <a:tab pos="307975" algn="l"/>
                <a:tab pos="412750" algn="l"/>
                <a:tab pos="862013" algn="l"/>
                <a:tab pos="1311275" algn="l"/>
                <a:tab pos="1760538" algn="l"/>
                <a:tab pos="2209800" algn="l"/>
                <a:tab pos="2659063" algn="l"/>
                <a:tab pos="3108325" algn="l"/>
                <a:tab pos="3557588" algn="l"/>
                <a:tab pos="4006850" algn="l"/>
                <a:tab pos="4456113" algn="l"/>
                <a:tab pos="4905375" algn="l"/>
                <a:tab pos="5354638" algn="l"/>
                <a:tab pos="5803900" algn="l"/>
                <a:tab pos="6253163" algn="l"/>
                <a:tab pos="6702425" algn="l"/>
                <a:tab pos="7151688" algn="l"/>
                <a:tab pos="7600950" algn="l"/>
                <a:tab pos="8050213" algn="l"/>
                <a:tab pos="8499475" algn="l"/>
                <a:tab pos="8948738" algn="l"/>
              </a:tabLst>
            </a:pPr>
            <a:r>
              <a:rPr lang="de-DE" dirty="0" err="1"/>
              <a:t>Only</a:t>
            </a:r>
            <a:r>
              <a:rPr lang="de-DE" dirty="0"/>
              <a:t> </a:t>
            </a:r>
            <a:r>
              <a:rPr lang="de-DE" dirty="0" err="1"/>
              <a:t>hypervisor</a:t>
            </a:r>
            <a:r>
              <a:rPr lang="de-DE" dirty="0"/>
              <a:t> </a:t>
            </a:r>
            <a:r>
              <a:rPr lang="de-DE" dirty="0" err="1"/>
              <a:t>certified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both</a:t>
            </a:r>
            <a:r>
              <a:rPr lang="de-DE" dirty="0"/>
              <a:t> </a:t>
            </a:r>
            <a:r>
              <a:rPr lang="de-DE" dirty="0" err="1"/>
              <a:t>safety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security</a:t>
            </a:r>
            <a:endParaRPr lang="de-DE" dirty="0"/>
          </a:p>
          <a:p>
            <a:pPr marL="0" indent="0" defTabSz="449263" eaLnBrk="1" hangingPunct="1">
              <a:buClrTx/>
              <a:buNone/>
              <a:tabLst>
                <a:tab pos="307975" algn="l"/>
                <a:tab pos="412750" algn="l"/>
                <a:tab pos="862013" algn="l"/>
                <a:tab pos="1311275" algn="l"/>
                <a:tab pos="1760538" algn="l"/>
                <a:tab pos="2209800" algn="l"/>
                <a:tab pos="2659063" algn="l"/>
                <a:tab pos="3108325" algn="l"/>
                <a:tab pos="3557588" algn="l"/>
                <a:tab pos="4006850" algn="l"/>
                <a:tab pos="4456113" algn="l"/>
                <a:tab pos="4905375" algn="l"/>
                <a:tab pos="5354638" algn="l"/>
                <a:tab pos="5803900" algn="l"/>
                <a:tab pos="6253163" algn="l"/>
                <a:tab pos="6702425" algn="l"/>
                <a:tab pos="7151688" algn="l"/>
                <a:tab pos="7600950" algn="l"/>
                <a:tab pos="8050213" algn="l"/>
                <a:tab pos="8499475" algn="l"/>
                <a:tab pos="8948738" algn="l"/>
              </a:tabLst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84035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/>
          <p:cNvSpPr>
            <a:spLocks noGrp="1"/>
          </p:cNvSpPr>
          <p:nvPr>
            <p:ph type="ctrTitle"/>
          </p:nvPr>
        </p:nvSpPr>
        <p:spPr>
          <a:xfrm>
            <a:off x="685800" y="2243779"/>
            <a:ext cx="7772400" cy="896815"/>
          </a:xfrm>
        </p:spPr>
        <p:txBody>
          <a:bodyPr/>
          <a:lstStyle/>
          <a:p>
            <a:r>
              <a:rPr lang="en-US" altLang="de-DE"/>
              <a:t>Thank you for your attention!</a:t>
            </a:r>
          </a:p>
        </p:txBody>
      </p:sp>
      <p:sp>
        <p:nvSpPr>
          <p:cNvPr id="9219" name="Untertitel 2"/>
          <p:cNvSpPr>
            <a:spLocks noGrp="1"/>
          </p:cNvSpPr>
          <p:nvPr>
            <p:ph type="subTitle" idx="1"/>
          </p:nvPr>
        </p:nvSpPr>
        <p:spPr>
          <a:xfrm>
            <a:off x="685800" y="3140594"/>
            <a:ext cx="7773866" cy="1617785"/>
          </a:xfrm>
        </p:spPr>
        <p:txBody>
          <a:bodyPr/>
          <a:lstStyle/>
          <a:p>
            <a:r>
              <a:rPr lang="en-US" altLang="de-DE"/>
              <a:t>More information on www.sysgo.com</a:t>
            </a:r>
          </a:p>
        </p:txBody>
      </p:sp>
    </p:spTree>
    <p:extLst>
      <p:ext uri="{BB962C8B-B14F-4D97-AF65-F5344CB8AC3E}">
        <p14:creationId xmlns:p14="http://schemas.microsoft.com/office/powerpoint/2010/main" val="348010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B4F85-9F86-D843-8916-E9CD05F32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PikeOS Architecture</a:t>
            </a:r>
          </a:p>
        </p:txBody>
      </p:sp>
      <p:sp>
        <p:nvSpPr>
          <p:cNvPr id="4" name="Cube 3">
            <a:extLst>
              <a:ext uri="{FF2B5EF4-FFF2-40B4-BE49-F238E27FC236}">
                <a16:creationId xmlns:a16="http://schemas.microsoft.com/office/drawing/2014/main" id="{803D2FB9-3529-6048-A821-EDA0B15BAE32}"/>
              </a:ext>
            </a:extLst>
          </p:cNvPr>
          <p:cNvSpPr/>
          <p:nvPr/>
        </p:nvSpPr>
        <p:spPr bwMode="auto">
          <a:xfrm>
            <a:off x="1043832" y="1333652"/>
            <a:ext cx="762000" cy="762000"/>
          </a:xfrm>
          <a:prstGeom prst="cube">
            <a:avLst/>
          </a:prstGeom>
          <a:gradFill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ARINC</a:t>
            </a:r>
            <a:br>
              <a:rPr kumimoji="0" lang="en-US" sz="9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</a:br>
            <a:r>
              <a:rPr kumimoji="0" lang="en-US" sz="9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653</a:t>
            </a:r>
          </a:p>
        </p:txBody>
      </p:sp>
      <p:sp>
        <p:nvSpPr>
          <p:cNvPr id="5" name="Cube 4">
            <a:extLst>
              <a:ext uri="{FF2B5EF4-FFF2-40B4-BE49-F238E27FC236}">
                <a16:creationId xmlns:a16="http://schemas.microsoft.com/office/drawing/2014/main" id="{590DEBA2-078A-534D-889F-3CE3BCEC6C59}"/>
              </a:ext>
            </a:extLst>
          </p:cNvPr>
          <p:cNvSpPr/>
          <p:nvPr/>
        </p:nvSpPr>
        <p:spPr bwMode="auto">
          <a:xfrm>
            <a:off x="2393578" y="1342712"/>
            <a:ext cx="762000" cy="762000"/>
          </a:xfrm>
          <a:prstGeom prst="cube">
            <a:avLst/>
          </a:prstGeom>
          <a:gradFill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Auto</a:t>
            </a:r>
            <a:br>
              <a:rPr kumimoji="0" 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</a:br>
            <a:r>
              <a:rPr kumimoji="0" 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SAR</a:t>
            </a:r>
          </a:p>
        </p:txBody>
      </p:sp>
      <p:sp>
        <p:nvSpPr>
          <p:cNvPr id="6" name="Cube 5">
            <a:extLst>
              <a:ext uri="{FF2B5EF4-FFF2-40B4-BE49-F238E27FC236}">
                <a16:creationId xmlns:a16="http://schemas.microsoft.com/office/drawing/2014/main" id="{EE062A5D-78D6-D94D-9695-A8358003E398}"/>
              </a:ext>
            </a:extLst>
          </p:cNvPr>
          <p:cNvSpPr/>
          <p:nvPr/>
        </p:nvSpPr>
        <p:spPr bwMode="auto">
          <a:xfrm>
            <a:off x="3718501" y="1342712"/>
            <a:ext cx="762000" cy="762000"/>
          </a:xfrm>
          <a:prstGeom prst="cube">
            <a:avLst/>
          </a:prstGeom>
          <a:gradFill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POSIX</a:t>
            </a:r>
          </a:p>
        </p:txBody>
      </p:sp>
      <p:sp>
        <p:nvSpPr>
          <p:cNvPr id="7" name="Cube 6">
            <a:extLst>
              <a:ext uri="{FF2B5EF4-FFF2-40B4-BE49-F238E27FC236}">
                <a16:creationId xmlns:a16="http://schemas.microsoft.com/office/drawing/2014/main" id="{91102AB2-BF37-984F-A647-56137546E7B4}"/>
              </a:ext>
            </a:extLst>
          </p:cNvPr>
          <p:cNvSpPr/>
          <p:nvPr/>
        </p:nvSpPr>
        <p:spPr bwMode="auto">
          <a:xfrm>
            <a:off x="5092306" y="1342712"/>
            <a:ext cx="762000" cy="762000"/>
          </a:xfrm>
          <a:prstGeom prst="cube">
            <a:avLst/>
          </a:prstGeom>
          <a:gradFill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ADA</a:t>
            </a:r>
          </a:p>
        </p:txBody>
      </p:sp>
      <p:sp>
        <p:nvSpPr>
          <p:cNvPr id="8" name="Cube 7">
            <a:extLst>
              <a:ext uri="{FF2B5EF4-FFF2-40B4-BE49-F238E27FC236}">
                <a16:creationId xmlns:a16="http://schemas.microsoft.com/office/drawing/2014/main" id="{A690C656-29D4-1846-8EF5-3732A31CFC0D}"/>
              </a:ext>
            </a:extLst>
          </p:cNvPr>
          <p:cNvSpPr/>
          <p:nvPr/>
        </p:nvSpPr>
        <p:spPr bwMode="auto">
          <a:xfrm>
            <a:off x="6461985" y="1328564"/>
            <a:ext cx="1206359" cy="762000"/>
          </a:xfrm>
          <a:prstGeom prst="cube">
            <a:avLst/>
          </a:prstGeom>
          <a:gradFill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Linux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0209B3A-E198-4243-8A2C-3BF2DD2ECCB6}"/>
              </a:ext>
            </a:extLst>
          </p:cNvPr>
          <p:cNvCxnSpPr>
            <a:cxnSpLocks/>
          </p:cNvCxnSpPr>
          <p:nvPr/>
        </p:nvCxnSpPr>
        <p:spPr bwMode="auto">
          <a:xfrm>
            <a:off x="971972" y="2204864"/>
            <a:ext cx="6768380" cy="0"/>
          </a:xfrm>
          <a:prstGeom prst="line">
            <a:avLst/>
          </a:prstGeom>
          <a:solidFill>
            <a:schemeClr val="accent1"/>
          </a:solidFill>
          <a:ln w="92075" cap="flat" cmpd="sng" algn="ctr">
            <a:gradFill>
              <a:gsLst>
                <a:gs pos="0">
                  <a:srgbClr val="FF0000"/>
                </a:gs>
                <a:gs pos="62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C3CF914-1890-BB48-9005-72D17FF2CDAD}"/>
              </a:ext>
            </a:extLst>
          </p:cNvPr>
          <p:cNvCxnSpPr>
            <a:cxnSpLocks/>
          </p:cNvCxnSpPr>
          <p:nvPr/>
        </p:nvCxnSpPr>
        <p:spPr bwMode="auto">
          <a:xfrm flipV="1">
            <a:off x="2123728" y="1200878"/>
            <a:ext cx="0" cy="990600"/>
          </a:xfrm>
          <a:prstGeom prst="line">
            <a:avLst/>
          </a:prstGeom>
          <a:solidFill>
            <a:schemeClr val="accent1"/>
          </a:solidFill>
          <a:ln w="92075" cap="flat" cmpd="sng" algn="ctr">
            <a:gradFill>
              <a:gsLst>
                <a:gs pos="75000">
                  <a:srgbClr val="FF0000"/>
                </a:gs>
                <a:gs pos="92000">
                  <a:schemeClr val="accent1">
                    <a:lumMod val="45000"/>
                    <a:lumOff val="55000"/>
                  </a:schemeClr>
                </a:gs>
                <a:gs pos="94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B5FCEAA-FF48-0E41-9104-709D1CFB8839}"/>
              </a:ext>
            </a:extLst>
          </p:cNvPr>
          <p:cNvCxnSpPr>
            <a:cxnSpLocks/>
          </p:cNvCxnSpPr>
          <p:nvPr/>
        </p:nvCxnSpPr>
        <p:spPr bwMode="auto">
          <a:xfrm flipV="1">
            <a:off x="3419872" y="1200878"/>
            <a:ext cx="0" cy="990600"/>
          </a:xfrm>
          <a:prstGeom prst="line">
            <a:avLst/>
          </a:prstGeom>
          <a:solidFill>
            <a:schemeClr val="accent1"/>
          </a:solidFill>
          <a:ln w="92075" cap="flat" cmpd="sng" algn="ctr">
            <a:gradFill>
              <a:gsLst>
                <a:gs pos="75000">
                  <a:srgbClr val="FF0000"/>
                </a:gs>
                <a:gs pos="92000">
                  <a:schemeClr val="accent1">
                    <a:lumMod val="45000"/>
                    <a:lumOff val="55000"/>
                  </a:schemeClr>
                </a:gs>
                <a:gs pos="94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4CEF18E-9937-B346-BE0E-7B9499765AAF}"/>
              </a:ext>
            </a:extLst>
          </p:cNvPr>
          <p:cNvCxnSpPr>
            <a:cxnSpLocks/>
          </p:cNvCxnSpPr>
          <p:nvPr/>
        </p:nvCxnSpPr>
        <p:spPr bwMode="auto">
          <a:xfrm flipV="1">
            <a:off x="4764241" y="1214264"/>
            <a:ext cx="0" cy="990600"/>
          </a:xfrm>
          <a:prstGeom prst="line">
            <a:avLst/>
          </a:prstGeom>
          <a:solidFill>
            <a:schemeClr val="accent1"/>
          </a:solidFill>
          <a:ln w="92075" cap="flat" cmpd="sng" algn="ctr">
            <a:gradFill>
              <a:gsLst>
                <a:gs pos="75000">
                  <a:srgbClr val="FF0000"/>
                </a:gs>
                <a:gs pos="92000">
                  <a:schemeClr val="accent1">
                    <a:lumMod val="45000"/>
                    <a:lumOff val="55000"/>
                  </a:schemeClr>
                </a:gs>
                <a:gs pos="94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591520A-BE1A-6541-A58A-8AADC548F664}"/>
              </a:ext>
            </a:extLst>
          </p:cNvPr>
          <p:cNvCxnSpPr>
            <a:cxnSpLocks/>
          </p:cNvCxnSpPr>
          <p:nvPr/>
        </p:nvCxnSpPr>
        <p:spPr bwMode="auto">
          <a:xfrm flipV="1">
            <a:off x="6228184" y="1200878"/>
            <a:ext cx="0" cy="990600"/>
          </a:xfrm>
          <a:prstGeom prst="line">
            <a:avLst/>
          </a:prstGeom>
          <a:solidFill>
            <a:schemeClr val="accent1"/>
          </a:solidFill>
          <a:ln w="92075" cap="flat" cmpd="sng" algn="ctr">
            <a:gradFill>
              <a:gsLst>
                <a:gs pos="75000">
                  <a:srgbClr val="FF0000"/>
                </a:gs>
                <a:gs pos="92000">
                  <a:schemeClr val="accent1">
                    <a:lumMod val="45000"/>
                    <a:lumOff val="55000"/>
                  </a:schemeClr>
                </a:gs>
                <a:gs pos="94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Cube 13">
            <a:extLst>
              <a:ext uri="{FF2B5EF4-FFF2-40B4-BE49-F238E27FC236}">
                <a16:creationId xmlns:a16="http://schemas.microsoft.com/office/drawing/2014/main" id="{3A3976DB-3D77-BA48-9B25-44481527CA63}"/>
              </a:ext>
            </a:extLst>
          </p:cNvPr>
          <p:cNvSpPr/>
          <p:nvPr/>
        </p:nvSpPr>
        <p:spPr bwMode="auto">
          <a:xfrm>
            <a:off x="971972" y="2447865"/>
            <a:ext cx="6696372" cy="814740"/>
          </a:xfrm>
          <a:prstGeom prst="cube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charset="0"/>
              </a:rPr>
              <a:t>PikeOS RTOS (System Services)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1EFAD04F-30A6-BC4F-9D2E-39B0CB3AA9A5}"/>
              </a:ext>
            </a:extLst>
          </p:cNvPr>
          <p:cNvSpPr/>
          <p:nvPr/>
        </p:nvSpPr>
        <p:spPr bwMode="auto">
          <a:xfrm>
            <a:off x="971972" y="5341084"/>
            <a:ext cx="6696372" cy="381000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effectLst/>
                <a:latin typeface="Arial" charset="0"/>
              </a:rPr>
              <a:t>Hardware Devices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F25596C9-4EF4-204A-BAFA-392190AC2E7A}"/>
              </a:ext>
            </a:extLst>
          </p:cNvPr>
          <p:cNvSpPr/>
          <p:nvPr/>
        </p:nvSpPr>
        <p:spPr bwMode="auto">
          <a:xfrm>
            <a:off x="971972" y="4725009"/>
            <a:ext cx="3167980" cy="381000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effectLst/>
                <a:latin typeface="Arial" charset="0"/>
              </a:rPr>
              <a:t>Boot Loader</a:t>
            </a:r>
          </a:p>
        </p:txBody>
      </p:sp>
      <p:sp>
        <p:nvSpPr>
          <p:cNvPr id="17" name="Cube 16">
            <a:extLst>
              <a:ext uri="{FF2B5EF4-FFF2-40B4-BE49-F238E27FC236}">
                <a16:creationId xmlns:a16="http://schemas.microsoft.com/office/drawing/2014/main" id="{9B35BA86-538F-5D4B-8B59-5295132A913C}"/>
              </a:ext>
            </a:extLst>
          </p:cNvPr>
          <p:cNvSpPr/>
          <p:nvPr/>
        </p:nvSpPr>
        <p:spPr bwMode="auto">
          <a:xfrm>
            <a:off x="971972" y="3715917"/>
            <a:ext cx="6696372" cy="808789"/>
          </a:xfrm>
          <a:prstGeom prst="cube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PikeOS </a:t>
            </a: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charset="0"/>
              </a:rPr>
              <a:t>Hypervisor</a:t>
            </a: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 &amp; Separation Microkernel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D7DF7C0-B0F7-2A40-98A6-404368C85D3A}"/>
              </a:ext>
            </a:extLst>
          </p:cNvPr>
          <p:cNvCxnSpPr>
            <a:cxnSpLocks/>
          </p:cNvCxnSpPr>
          <p:nvPr/>
        </p:nvCxnSpPr>
        <p:spPr bwMode="auto">
          <a:xfrm>
            <a:off x="683568" y="3515613"/>
            <a:ext cx="7903236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545CFB8A-6BAA-9746-AE9A-CE2319E4C208}"/>
              </a:ext>
            </a:extLst>
          </p:cNvPr>
          <p:cNvSpPr txBox="1"/>
          <p:nvPr/>
        </p:nvSpPr>
        <p:spPr>
          <a:xfrm>
            <a:off x="4275793" y="4777009"/>
            <a:ext cx="3541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&lt; Custom option for  Safety &amp; Security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9F5E08A-E6A6-014D-BC73-EA9C0DF7D76E}"/>
              </a:ext>
            </a:extLst>
          </p:cNvPr>
          <p:cNvSpPr txBox="1"/>
          <p:nvPr/>
        </p:nvSpPr>
        <p:spPr>
          <a:xfrm>
            <a:off x="7848939" y="2629566"/>
            <a:ext cx="6928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User </a:t>
            </a:r>
            <a:br>
              <a:rPr lang="en-US" sz="1400" dirty="0"/>
            </a:br>
            <a:r>
              <a:rPr lang="en-US" sz="1400" dirty="0"/>
              <a:t>Space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24A7C16-F3F7-BC4F-8750-ED5BFF1ABDCA}"/>
              </a:ext>
            </a:extLst>
          </p:cNvPr>
          <p:cNvSpPr txBox="1"/>
          <p:nvPr/>
        </p:nvSpPr>
        <p:spPr>
          <a:xfrm>
            <a:off x="7884368" y="3715917"/>
            <a:ext cx="7024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Kernel</a:t>
            </a:r>
            <a:br>
              <a:rPr lang="en-US" sz="1400" dirty="0"/>
            </a:br>
            <a:r>
              <a:rPr lang="en-US" sz="1400" dirty="0"/>
              <a:t>Space</a:t>
            </a:r>
          </a:p>
        </p:txBody>
      </p:sp>
    </p:spTree>
    <p:extLst>
      <p:ext uri="{BB962C8B-B14F-4D97-AF65-F5344CB8AC3E}">
        <p14:creationId xmlns:p14="http://schemas.microsoft.com/office/powerpoint/2010/main" val="2854162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81C23-8A5A-3247-907C-A1EBE07E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PikeOS Partition Types - Guest 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8FD5BE-75EA-514D-BA4A-1613F272FF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052736"/>
            <a:ext cx="8342313" cy="5019438"/>
          </a:xfrm>
        </p:spPr>
        <p:txBody>
          <a:bodyPr/>
          <a:lstStyle/>
          <a:p>
            <a:r>
              <a:rPr lang="en-US" dirty="0"/>
              <a:t>General Purpose</a:t>
            </a:r>
          </a:p>
          <a:p>
            <a:pPr lvl="1">
              <a:defRPr/>
            </a:pPr>
            <a:r>
              <a:rPr lang="en-GB" sz="1600" dirty="0"/>
              <a:t>PikeOS Native</a:t>
            </a:r>
          </a:p>
          <a:p>
            <a:pPr lvl="1">
              <a:defRPr/>
            </a:pPr>
            <a:r>
              <a:rPr lang="en-GB" sz="1600" dirty="0"/>
              <a:t>POSIX – PSE51/52 (C++ 2011)</a:t>
            </a:r>
          </a:p>
          <a:p>
            <a:pPr lvl="1">
              <a:defRPr/>
            </a:pPr>
            <a:r>
              <a:rPr lang="en-GB" sz="1600" dirty="0"/>
              <a:t>Linux</a:t>
            </a:r>
          </a:p>
          <a:p>
            <a:pPr lvl="1">
              <a:defRPr/>
            </a:pPr>
            <a:r>
              <a:rPr lang="en-GB" sz="1600" dirty="0"/>
              <a:t>Real-time Java</a:t>
            </a:r>
            <a:endParaRPr lang="en-US" dirty="0"/>
          </a:p>
          <a:p>
            <a:r>
              <a:rPr lang="en-US" dirty="0">
                <a:solidFill>
                  <a:srgbClr val="7F7F7F"/>
                </a:solidFill>
              </a:rPr>
              <a:t>Aerospace</a:t>
            </a:r>
          </a:p>
          <a:p>
            <a:pPr lvl="1"/>
            <a:r>
              <a:rPr lang="en-US" dirty="0"/>
              <a:t>ARINC 653</a:t>
            </a:r>
          </a:p>
          <a:p>
            <a:pPr lvl="1">
              <a:defRPr/>
            </a:pPr>
            <a:r>
              <a:rPr lang="en-GB" sz="1600" dirty="0"/>
              <a:t>Ada (</a:t>
            </a:r>
            <a:r>
              <a:rPr lang="en-GB" sz="1600" dirty="0">
                <a:solidFill>
                  <a:srgbClr val="FF0000"/>
                </a:solidFill>
              </a:rPr>
              <a:t>ZFP, </a:t>
            </a:r>
            <a:r>
              <a:rPr lang="fr-FR" sz="1600" dirty="0" err="1"/>
              <a:t>Cert</a:t>
            </a:r>
            <a:r>
              <a:rPr lang="fr-FR" sz="1600" dirty="0"/>
              <a:t> or </a:t>
            </a:r>
            <a:r>
              <a:rPr lang="fr-FR" sz="1600" dirty="0" err="1"/>
              <a:t>Ravenscar</a:t>
            </a:r>
            <a:r>
              <a:rPr lang="fr-FR" sz="1600" dirty="0"/>
              <a:t> Profile) –</a:t>
            </a:r>
          </a:p>
          <a:p>
            <a:pPr lvl="1">
              <a:defRPr/>
            </a:pPr>
            <a:r>
              <a:rPr lang="fr-FR" sz="1600" dirty="0"/>
              <a:t>POSIX </a:t>
            </a:r>
            <a:r>
              <a:rPr lang="fr-FR" sz="1600" dirty="0" err="1"/>
              <a:t>Cert</a:t>
            </a:r>
            <a:endParaRPr lang="en-US" dirty="0"/>
          </a:p>
          <a:p>
            <a:r>
              <a:rPr lang="en-US" dirty="0"/>
              <a:t>Automotive</a:t>
            </a:r>
          </a:p>
          <a:p>
            <a:pPr lvl="1"/>
            <a:r>
              <a:rPr lang="en-US" dirty="0" err="1"/>
              <a:t>AutoSAR</a:t>
            </a:r>
            <a:endParaRPr lang="en-US" dirty="0"/>
          </a:p>
          <a:p>
            <a:pPr lvl="1"/>
            <a:r>
              <a:rPr lang="en-US" dirty="0" err="1"/>
              <a:t>AutoSAR</a:t>
            </a:r>
            <a:r>
              <a:rPr lang="en-US" dirty="0"/>
              <a:t> Adaptive</a:t>
            </a:r>
          </a:p>
          <a:p>
            <a:r>
              <a:rPr lang="en-US" dirty="0"/>
              <a:t>Transportation</a:t>
            </a:r>
          </a:p>
          <a:p>
            <a:pPr lvl="1"/>
            <a:r>
              <a:rPr lang="en-GB" sz="1800" dirty="0"/>
              <a:t>Ada (ZFP</a:t>
            </a:r>
            <a:r>
              <a:rPr lang="fr-FR" sz="1800" dirty="0"/>
              <a:t>) – </a:t>
            </a:r>
            <a:r>
              <a:rPr lang="en-GB" sz="1800" dirty="0"/>
              <a:t>Railway</a:t>
            </a:r>
            <a:endParaRPr lang="en-US" dirty="0"/>
          </a:p>
          <a:p>
            <a:pPr lvl="1"/>
            <a:endParaRPr lang="en-US" dirty="0"/>
          </a:p>
          <a:p>
            <a:pPr marL="244725" lvl="1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728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Titel 1"/>
          <p:cNvSpPr>
            <a:spLocks noGrp="1"/>
          </p:cNvSpPr>
          <p:nvPr>
            <p:ph type="title"/>
          </p:nvPr>
        </p:nvSpPr>
        <p:spPr>
          <a:xfrm>
            <a:off x="406400" y="304800"/>
            <a:ext cx="8342313" cy="820738"/>
          </a:xfrm>
        </p:spPr>
        <p:txBody>
          <a:bodyPr/>
          <a:lstStyle/>
          <a:p>
            <a:r>
              <a:rPr lang="en-US"/>
              <a:t>Architecture Support</a:t>
            </a:r>
          </a:p>
        </p:txBody>
      </p:sp>
      <p:sp>
        <p:nvSpPr>
          <p:cNvPr id="20483" name="Inhaltsplatzhalter 2"/>
          <p:cNvSpPr>
            <a:spLocks noGrp="1"/>
          </p:cNvSpPr>
          <p:nvPr>
            <p:ph idx="1"/>
          </p:nvPr>
        </p:nvSpPr>
        <p:spPr>
          <a:xfrm>
            <a:off x="410745" y="836712"/>
            <a:ext cx="8001000" cy="5616624"/>
          </a:xfrm>
        </p:spPr>
        <p:txBody>
          <a:bodyPr/>
          <a:lstStyle/>
          <a:p>
            <a:pPr eaLnBrk="1" hangingPunct="1">
              <a:defRPr/>
            </a:pPr>
            <a:r>
              <a:rPr lang="en-US" sz="1800"/>
              <a:t>PowerPC</a:t>
            </a:r>
          </a:p>
          <a:p>
            <a:pPr lvl="1">
              <a:defRPr/>
            </a:pPr>
            <a:r>
              <a:rPr lang="en-US" sz="1600"/>
              <a:t>e500, e500mc, e5500, e6500</a:t>
            </a:r>
          </a:p>
          <a:p>
            <a:pPr lvl="1">
              <a:defRPr/>
            </a:pPr>
            <a:r>
              <a:rPr lang="de-DE" sz="1600" err="1"/>
              <a:t>PowerQUICC</a:t>
            </a:r>
            <a:r>
              <a:rPr lang="de-DE" sz="1600"/>
              <a:t> III, </a:t>
            </a:r>
            <a:r>
              <a:rPr lang="de-DE" sz="1600" err="1"/>
              <a:t>QorIQ</a:t>
            </a:r>
            <a:r>
              <a:rPr lang="de-DE" sz="1600"/>
              <a:t> </a:t>
            </a:r>
            <a:r>
              <a:rPr lang="de-DE" sz="1600" err="1"/>
              <a:t>Px</a:t>
            </a:r>
            <a:r>
              <a:rPr lang="de-DE" sz="1600"/>
              <a:t> </a:t>
            </a:r>
            <a:r>
              <a:rPr lang="de-DE" sz="1600" err="1"/>
              <a:t>and</a:t>
            </a:r>
            <a:r>
              <a:rPr lang="de-DE" sz="1600"/>
              <a:t> T1, T2, T4</a:t>
            </a:r>
            <a:endParaRPr lang="en-US" sz="1600"/>
          </a:p>
          <a:p>
            <a:pPr>
              <a:defRPr/>
            </a:pPr>
            <a:r>
              <a:rPr lang="en-US" sz="1800"/>
              <a:t>Intel x86</a:t>
            </a:r>
          </a:p>
          <a:p>
            <a:pPr lvl="1">
              <a:defRPr/>
            </a:pPr>
            <a:r>
              <a:rPr lang="en-US" sz="1616"/>
              <a:t>32 and 64 bits</a:t>
            </a:r>
            <a:endParaRPr lang="de-DE" sz="1600">
              <a:ea typeface="+mn-ea"/>
              <a:cs typeface="+mn-cs"/>
            </a:endParaRPr>
          </a:p>
          <a:p>
            <a:pPr eaLnBrk="1" hangingPunct="1">
              <a:defRPr/>
            </a:pPr>
            <a:r>
              <a:rPr lang="en-US" sz="1800"/>
              <a:t>ARM V7, 32 bits</a:t>
            </a:r>
          </a:p>
          <a:p>
            <a:pPr lvl="1" eaLnBrk="1" hangingPunct="1">
              <a:defRPr/>
            </a:pPr>
            <a:r>
              <a:rPr lang="en-US" sz="1600"/>
              <a:t>Cortex-A7, Cortex-A8, Cortex-A9, Cortex-A15</a:t>
            </a:r>
          </a:p>
          <a:p>
            <a:pPr lvl="1">
              <a:defRPr/>
            </a:pPr>
            <a:r>
              <a:rPr lang="en-US" sz="1600" err="1"/>
              <a:t>i.MX</a:t>
            </a:r>
            <a:r>
              <a:rPr lang="en-US" sz="1600"/>
              <a:t> 6, </a:t>
            </a:r>
            <a:r>
              <a:rPr lang="en-US" sz="1600" err="1"/>
              <a:t>i.MX</a:t>
            </a:r>
            <a:r>
              <a:rPr lang="en-US" sz="1600"/>
              <a:t> 7</a:t>
            </a:r>
          </a:p>
          <a:p>
            <a:pPr lvl="1" eaLnBrk="1" hangingPunct="1">
              <a:defRPr/>
            </a:pPr>
            <a:r>
              <a:rPr lang="en-US" sz="1600"/>
              <a:t>Xilinx </a:t>
            </a:r>
            <a:r>
              <a:rPr lang="de-DE" sz="1600" err="1"/>
              <a:t>Zynq</a:t>
            </a:r>
            <a:r>
              <a:rPr lang="de-DE" sz="1600"/>
              <a:t> 7000</a:t>
            </a:r>
            <a:endParaRPr lang="en-US" sz="1600"/>
          </a:p>
          <a:p>
            <a:pPr lvl="1" eaLnBrk="1" hangingPunct="1">
              <a:defRPr/>
            </a:pPr>
            <a:r>
              <a:rPr lang="en-US" sz="1600">
                <a:ea typeface="+mn-ea"/>
                <a:cs typeface="+mn-cs"/>
              </a:rPr>
              <a:t>TI OMAP 35xx, OMAP 44xx</a:t>
            </a:r>
          </a:p>
          <a:p>
            <a:pPr lvl="1" eaLnBrk="1" hangingPunct="1">
              <a:defRPr/>
            </a:pPr>
            <a:r>
              <a:rPr lang="en-US" sz="1600"/>
              <a:t>RENESAS R-car H2</a:t>
            </a:r>
          </a:p>
          <a:p>
            <a:pPr>
              <a:defRPr/>
            </a:pPr>
            <a:r>
              <a:rPr lang="en-US" sz="1800"/>
              <a:t>ARM V8, 64 bits </a:t>
            </a:r>
          </a:p>
          <a:p>
            <a:pPr lvl="1">
              <a:defRPr/>
            </a:pPr>
            <a:r>
              <a:rPr lang="en-US" sz="1600"/>
              <a:t>Cortex A53/A57/A72</a:t>
            </a:r>
          </a:p>
          <a:p>
            <a:pPr lvl="1">
              <a:defRPr/>
            </a:pPr>
            <a:r>
              <a:rPr lang="en-US" sz="1600"/>
              <a:t>Xilinx </a:t>
            </a:r>
            <a:r>
              <a:rPr lang="en-US" sz="1600" err="1"/>
              <a:t>UltraScale</a:t>
            </a:r>
            <a:r>
              <a:rPr lang="en-US" sz="1600"/>
              <a:t>, JUNO ARM, RENESAS R-car H3</a:t>
            </a:r>
          </a:p>
          <a:p>
            <a:pPr lvl="1">
              <a:defRPr/>
            </a:pPr>
            <a:r>
              <a:rPr lang="de-DE" sz="1600"/>
              <a:t>LS1043, LS1046, i.MX8 (</a:t>
            </a:r>
            <a:r>
              <a:rPr lang="de-DE" sz="1600" err="1"/>
              <a:t>soon</a:t>
            </a:r>
            <a:r>
              <a:rPr lang="de-DE" sz="1600"/>
              <a:t>)</a:t>
            </a:r>
          </a:p>
          <a:p>
            <a:pPr eaLnBrk="1" hangingPunct="1">
              <a:defRPr/>
            </a:pPr>
            <a:r>
              <a:rPr lang="en-US" sz="1800"/>
              <a:t>SPARC</a:t>
            </a:r>
          </a:p>
          <a:p>
            <a:pPr lvl="1" eaLnBrk="1" hangingPunct="1">
              <a:defRPr/>
            </a:pPr>
            <a:r>
              <a:rPr lang="en-US" sz="1600"/>
              <a:t>LEON 3, LEON 4</a:t>
            </a:r>
          </a:p>
        </p:txBody>
      </p:sp>
    </p:spTree>
    <p:extLst>
      <p:ext uri="{BB962C8B-B14F-4D97-AF65-F5344CB8AC3E}">
        <p14:creationId xmlns:p14="http://schemas.microsoft.com/office/powerpoint/2010/main" val="1502520220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r>
              <a:rPr lang="en-US" sz="2800"/>
              <a:t>PikeOS 4.2</a:t>
            </a:r>
            <a:br>
              <a:rPr lang="en-US" sz="2800"/>
            </a:br>
            <a:endParaRPr lang="en-US" sz="28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sz="2800" dirty="0"/>
              <a:t>Multi-</a:t>
            </a:r>
            <a:r>
              <a:rPr lang="fr-FR" sz="2800" dirty="0" err="1"/>
              <a:t>Core</a:t>
            </a:r>
            <a:r>
              <a:rPr lang="fr-FR" sz="2800" dirty="0"/>
              <a:t> Processor Management</a:t>
            </a:r>
            <a:endParaRPr lang="en-US" sz="2800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84214" y="6093296"/>
            <a:ext cx="51117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1400">
                <a:solidFill>
                  <a:schemeClr val="bg1"/>
                </a:solidFill>
              </a:rPr>
              <a:t>SYSGO AG </a:t>
            </a:r>
          </a:p>
          <a:p>
            <a:r>
              <a:rPr lang="en-US" sz="1400">
                <a:solidFill>
                  <a:schemeClr val="bg1"/>
                </a:solidFill>
              </a:rPr>
              <a:t>2018</a:t>
            </a:r>
          </a:p>
        </p:txBody>
      </p:sp>
    </p:spTree>
    <p:extLst>
      <p:ext uri="{BB962C8B-B14F-4D97-AF65-F5344CB8AC3E}">
        <p14:creationId xmlns:p14="http://schemas.microsoft.com/office/powerpoint/2010/main" val="2212113792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PikeOS – SMP Multi-Core Management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12350" y="1124744"/>
            <a:ext cx="8120090" cy="1368152"/>
          </a:xfrm>
        </p:spPr>
        <p:txBody>
          <a:bodyPr/>
          <a:lstStyle/>
          <a:p>
            <a:pPr eaLnBrk="1" hangingPunct="1"/>
            <a:r>
              <a:rPr lang="en-US" sz="1800" dirty="0"/>
              <a:t>Multi-Core</a:t>
            </a:r>
            <a:r>
              <a:rPr lang="en-US" sz="1400" dirty="0"/>
              <a:t> </a:t>
            </a:r>
          </a:p>
          <a:p>
            <a:pPr lvl="1"/>
            <a:r>
              <a:rPr lang="en-US" sz="1200" dirty="0"/>
              <a:t>PikeOS provides separation of partitions by Time, Space and by Processor core</a:t>
            </a:r>
          </a:p>
          <a:p>
            <a:pPr lvl="1"/>
            <a:r>
              <a:rPr lang="en-US" sz="1200" dirty="0"/>
              <a:t>User defined partition schedule schemes might provide specific cores for either safety or security critical partitions.</a:t>
            </a:r>
          </a:p>
          <a:p>
            <a:pPr lvl="1"/>
            <a:r>
              <a:rPr lang="en-US" sz="1200" dirty="0"/>
              <a:t>Scheduling allows cache clearance policies depending on the criticality of the partitions. </a:t>
            </a:r>
          </a:p>
          <a:p>
            <a:pPr eaLnBrk="1" hangingPunct="1"/>
            <a:endParaRPr lang="en-US" sz="1400" dirty="0"/>
          </a:p>
          <a:p>
            <a:pPr eaLnBrk="1" hangingPunct="1"/>
            <a:endParaRPr lang="en-US" sz="14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7FC9C8E-FECA-8C4E-B469-EB5572A5385C}"/>
              </a:ext>
            </a:extLst>
          </p:cNvPr>
          <p:cNvCxnSpPr>
            <a:cxnSpLocks/>
          </p:cNvCxnSpPr>
          <p:nvPr/>
        </p:nvCxnSpPr>
        <p:spPr bwMode="auto">
          <a:xfrm>
            <a:off x="822120" y="2759978"/>
            <a:ext cx="0" cy="1929468"/>
          </a:xfrm>
          <a:prstGeom prst="line">
            <a:avLst/>
          </a:prstGeom>
          <a:ln w="22225"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27B8CE9-2D16-4F47-A808-575616B77F9A}"/>
              </a:ext>
            </a:extLst>
          </p:cNvPr>
          <p:cNvCxnSpPr/>
          <p:nvPr/>
        </p:nvCxnSpPr>
        <p:spPr bwMode="auto">
          <a:xfrm>
            <a:off x="822120" y="4697835"/>
            <a:ext cx="3473042" cy="0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D1E52F60-83B2-D847-8700-E1FB6BBC99E3}"/>
              </a:ext>
            </a:extLst>
          </p:cNvPr>
          <p:cNvSpPr txBox="1"/>
          <p:nvPr/>
        </p:nvSpPr>
        <p:spPr>
          <a:xfrm>
            <a:off x="209725" y="4244829"/>
            <a:ext cx="58221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rgbClr val="000000"/>
                </a:solidFill>
              </a:rPr>
              <a:t>Core 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FCBE23-15C2-6A49-A94E-101E4C8EEAAB}"/>
              </a:ext>
            </a:extLst>
          </p:cNvPr>
          <p:cNvSpPr txBox="1"/>
          <p:nvPr/>
        </p:nvSpPr>
        <p:spPr>
          <a:xfrm>
            <a:off x="202734" y="3734499"/>
            <a:ext cx="58221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rgbClr val="000000"/>
                </a:solidFill>
              </a:rPr>
              <a:t>Core 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2DDF05-3361-684F-BCF4-76C5578A46B0}"/>
              </a:ext>
            </a:extLst>
          </p:cNvPr>
          <p:cNvSpPr txBox="1"/>
          <p:nvPr/>
        </p:nvSpPr>
        <p:spPr>
          <a:xfrm>
            <a:off x="204133" y="3299670"/>
            <a:ext cx="58221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rgbClr val="000000"/>
                </a:solidFill>
              </a:rPr>
              <a:t>Core 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B41528-1553-844C-B2EE-A3D7D5767E3D}"/>
              </a:ext>
            </a:extLst>
          </p:cNvPr>
          <p:cNvSpPr txBox="1"/>
          <p:nvPr/>
        </p:nvSpPr>
        <p:spPr>
          <a:xfrm>
            <a:off x="205530" y="2839674"/>
            <a:ext cx="58221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rgbClr val="000000"/>
                </a:solidFill>
              </a:rPr>
              <a:t>Core 3</a:t>
            </a:r>
          </a:p>
        </p:txBody>
      </p:sp>
      <p:sp>
        <p:nvSpPr>
          <p:cNvPr id="10" name="Cube 9">
            <a:extLst>
              <a:ext uri="{FF2B5EF4-FFF2-40B4-BE49-F238E27FC236}">
                <a16:creationId xmlns:a16="http://schemas.microsoft.com/office/drawing/2014/main" id="{1E4CB10D-9378-D946-A4A7-BA9B26EFC5C3}"/>
              </a:ext>
            </a:extLst>
          </p:cNvPr>
          <p:cNvSpPr/>
          <p:nvPr/>
        </p:nvSpPr>
        <p:spPr bwMode="auto">
          <a:xfrm>
            <a:off x="906010" y="4278385"/>
            <a:ext cx="1308683" cy="293615"/>
          </a:xfrm>
          <a:prstGeom prst="cub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Cube 10">
            <a:extLst>
              <a:ext uri="{FF2B5EF4-FFF2-40B4-BE49-F238E27FC236}">
                <a16:creationId xmlns:a16="http://schemas.microsoft.com/office/drawing/2014/main" id="{DC5B94EA-E9D1-EA41-B9D1-BD5F0BC3D131}"/>
              </a:ext>
            </a:extLst>
          </p:cNvPr>
          <p:cNvSpPr/>
          <p:nvPr/>
        </p:nvSpPr>
        <p:spPr bwMode="auto">
          <a:xfrm>
            <a:off x="3313651" y="4263005"/>
            <a:ext cx="722852" cy="293615"/>
          </a:xfrm>
          <a:prstGeom prst="cub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B4756AB-CA4B-3243-A405-C1C0F29FDD10}"/>
              </a:ext>
            </a:extLst>
          </p:cNvPr>
          <p:cNvCxnSpPr>
            <a:cxnSpLocks/>
          </p:cNvCxnSpPr>
          <p:nvPr/>
        </p:nvCxnSpPr>
        <p:spPr bwMode="auto">
          <a:xfrm>
            <a:off x="4060272" y="2734811"/>
            <a:ext cx="0" cy="3570986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A7E75D5-FD52-AF45-8FDA-D329D3B1E452}"/>
              </a:ext>
            </a:extLst>
          </p:cNvPr>
          <p:cNvSpPr txBox="1"/>
          <p:nvPr/>
        </p:nvSpPr>
        <p:spPr>
          <a:xfrm>
            <a:off x="4054715" y="5479318"/>
            <a:ext cx="7296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Major</a:t>
            </a:r>
            <a:br>
              <a:rPr lang="en-US" sz="1200" dirty="0"/>
            </a:br>
            <a:r>
              <a:rPr lang="en-US" sz="1200" dirty="0"/>
              <a:t>Time </a:t>
            </a:r>
            <a:br>
              <a:rPr lang="en-US" sz="1200" dirty="0"/>
            </a:br>
            <a:r>
              <a:rPr lang="en-US" sz="1200" dirty="0"/>
              <a:t>Frame</a:t>
            </a:r>
            <a:br>
              <a:rPr lang="en-US" sz="1200" dirty="0"/>
            </a:br>
            <a:r>
              <a:rPr lang="en-US" sz="1200" dirty="0"/>
              <a:t>Window</a:t>
            </a:r>
          </a:p>
        </p:txBody>
      </p:sp>
      <p:sp>
        <p:nvSpPr>
          <p:cNvPr id="14" name="Cube 13">
            <a:extLst>
              <a:ext uri="{FF2B5EF4-FFF2-40B4-BE49-F238E27FC236}">
                <a16:creationId xmlns:a16="http://schemas.microsoft.com/office/drawing/2014/main" id="{942BCC5D-1507-7245-ADCD-F2099098E166}"/>
              </a:ext>
            </a:extLst>
          </p:cNvPr>
          <p:cNvSpPr/>
          <p:nvPr/>
        </p:nvSpPr>
        <p:spPr bwMode="auto">
          <a:xfrm>
            <a:off x="897622" y="3724712"/>
            <a:ext cx="1602297" cy="293615"/>
          </a:xfrm>
          <a:prstGeom prst="cube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Cube 14">
            <a:extLst>
              <a:ext uri="{FF2B5EF4-FFF2-40B4-BE49-F238E27FC236}">
                <a16:creationId xmlns:a16="http://schemas.microsoft.com/office/drawing/2014/main" id="{9B41E687-824B-E847-BCC9-209811ECD894}"/>
              </a:ext>
            </a:extLst>
          </p:cNvPr>
          <p:cNvSpPr/>
          <p:nvPr/>
        </p:nvSpPr>
        <p:spPr bwMode="auto">
          <a:xfrm>
            <a:off x="906011" y="2843868"/>
            <a:ext cx="763398" cy="285225"/>
          </a:xfrm>
          <a:prstGeom prst="cub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Cube 15">
            <a:extLst>
              <a:ext uri="{FF2B5EF4-FFF2-40B4-BE49-F238E27FC236}">
                <a16:creationId xmlns:a16="http://schemas.microsoft.com/office/drawing/2014/main" id="{170082DD-F642-574C-B8A6-9DF65A844359}"/>
              </a:ext>
            </a:extLst>
          </p:cNvPr>
          <p:cNvSpPr/>
          <p:nvPr/>
        </p:nvSpPr>
        <p:spPr bwMode="auto">
          <a:xfrm>
            <a:off x="1729530" y="2845267"/>
            <a:ext cx="896224" cy="285225"/>
          </a:xfrm>
          <a:prstGeom prst="cub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Cube 16">
            <a:extLst>
              <a:ext uri="{FF2B5EF4-FFF2-40B4-BE49-F238E27FC236}">
                <a16:creationId xmlns:a16="http://schemas.microsoft.com/office/drawing/2014/main" id="{33FB5F4E-863F-E443-B704-4862D4AEB81F}"/>
              </a:ext>
            </a:extLst>
          </p:cNvPr>
          <p:cNvSpPr/>
          <p:nvPr/>
        </p:nvSpPr>
        <p:spPr bwMode="auto">
          <a:xfrm>
            <a:off x="3489820" y="2853656"/>
            <a:ext cx="504738" cy="285225"/>
          </a:xfrm>
          <a:prstGeom prst="cub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Cube 17">
            <a:extLst>
              <a:ext uri="{FF2B5EF4-FFF2-40B4-BE49-F238E27FC236}">
                <a16:creationId xmlns:a16="http://schemas.microsoft.com/office/drawing/2014/main" id="{28F3AEE4-C46D-814C-A91A-B4FC16A3180A}"/>
              </a:ext>
            </a:extLst>
          </p:cNvPr>
          <p:cNvSpPr/>
          <p:nvPr/>
        </p:nvSpPr>
        <p:spPr bwMode="auto">
          <a:xfrm>
            <a:off x="2694264" y="3291282"/>
            <a:ext cx="627776" cy="285225"/>
          </a:xfrm>
          <a:prstGeom prst="cub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Cube 18">
            <a:extLst>
              <a:ext uri="{FF2B5EF4-FFF2-40B4-BE49-F238E27FC236}">
                <a16:creationId xmlns:a16="http://schemas.microsoft.com/office/drawing/2014/main" id="{FDF0A3A2-AD23-DE42-8F0C-E7B1CA716058}"/>
              </a:ext>
            </a:extLst>
          </p:cNvPr>
          <p:cNvSpPr/>
          <p:nvPr/>
        </p:nvSpPr>
        <p:spPr bwMode="auto">
          <a:xfrm>
            <a:off x="3348607" y="3675777"/>
            <a:ext cx="527108" cy="293615"/>
          </a:xfrm>
          <a:prstGeom prst="cube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2148DF0-B299-884A-BAB1-BBD16D83B821}"/>
              </a:ext>
            </a:extLst>
          </p:cNvPr>
          <p:cNvCxnSpPr>
            <a:stCxn id="18" idx="3"/>
          </p:cNvCxnSpPr>
          <p:nvPr/>
        </p:nvCxnSpPr>
        <p:spPr bwMode="auto">
          <a:xfrm flipH="1">
            <a:off x="2969703" y="3576507"/>
            <a:ext cx="2796" cy="167500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lgDashDotDot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D5732CEE-178A-7442-B8F2-CCF72DE2EFAE}"/>
              </a:ext>
            </a:extLst>
          </p:cNvPr>
          <p:cNvSpPr txBox="1"/>
          <p:nvPr/>
        </p:nvSpPr>
        <p:spPr>
          <a:xfrm>
            <a:off x="2794931" y="5328407"/>
            <a:ext cx="9252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</a:rPr>
              <a:t>Critical</a:t>
            </a:r>
            <a:br>
              <a:rPr lang="en-US" sz="1200" dirty="0"/>
            </a:br>
            <a:r>
              <a:rPr lang="en-US" sz="1200" dirty="0"/>
              <a:t>Partition</a:t>
            </a:r>
            <a:br>
              <a:rPr lang="en-US" sz="1200" dirty="0"/>
            </a:br>
            <a:r>
              <a:rPr lang="en-US" sz="1200" dirty="0"/>
              <a:t>Separation</a:t>
            </a:r>
            <a:br>
              <a:rPr lang="en-US" sz="1200" dirty="0"/>
            </a:br>
            <a:r>
              <a:rPr lang="en-US" sz="1200" dirty="0"/>
              <a:t>By Core</a:t>
            </a:r>
          </a:p>
        </p:txBody>
      </p:sp>
      <p:sp>
        <p:nvSpPr>
          <p:cNvPr id="22" name="Cube 21">
            <a:extLst>
              <a:ext uri="{FF2B5EF4-FFF2-40B4-BE49-F238E27FC236}">
                <a16:creationId xmlns:a16="http://schemas.microsoft.com/office/drawing/2014/main" id="{83F3152C-FBB9-6C42-A983-34962CDF9D96}"/>
              </a:ext>
            </a:extLst>
          </p:cNvPr>
          <p:cNvSpPr/>
          <p:nvPr/>
        </p:nvSpPr>
        <p:spPr bwMode="auto">
          <a:xfrm>
            <a:off x="4510716" y="2655824"/>
            <a:ext cx="762000" cy="762000"/>
          </a:xfrm>
          <a:prstGeom prst="cube">
            <a:avLst/>
          </a:prstGeom>
          <a:gradFill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</a:gradFill>
          <a:ln w="15875" cap="flat" cmpd="sng" algn="ctr">
            <a:solidFill>
              <a:srgbClr val="ED160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ARINC</a:t>
            </a:r>
            <a:br>
              <a:rPr kumimoji="0" lang="en-US" sz="9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</a:br>
            <a:r>
              <a:rPr kumimoji="0" lang="en-US" sz="9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653</a:t>
            </a:r>
          </a:p>
        </p:txBody>
      </p:sp>
      <p:sp>
        <p:nvSpPr>
          <p:cNvPr id="23" name="Cube 22">
            <a:extLst>
              <a:ext uri="{FF2B5EF4-FFF2-40B4-BE49-F238E27FC236}">
                <a16:creationId xmlns:a16="http://schemas.microsoft.com/office/drawing/2014/main" id="{AAF6C8B1-BE93-994E-93C4-753AD25CA44C}"/>
              </a:ext>
            </a:extLst>
          </p:cNvPr>
          <p:cNvSpPr/>
          <p:nvPr/>
        </p:nvSpPr>
        <p:spPr bwMode="auto">
          <a:xfrm>
            <a:off x="6593982" y="2613879"/>
            <a:ext cx="762000" cy="762000"/>
          </a:xfrm>
          <a:prstGeom prst="cube">
            <a:avLst/>
          </a:prstGeom>
          <a:gradFill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</a:gradFill>
          <a:ln w="15875" cap="flat" cmpd="sng" algn="ctr">
            <a:solidFill>
              <a:srgbClr val="26962B">
                <a:alpha val="98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POSIX</a:t>
            </a:r>
          </a:p>
        </p:txBody>
      </p:sp>
      <p:sp>
        <p:nvSpPr>
          <p:cNvPr id="24" name="Cube 23">
            <a:extLst>
              <a:ext uri="{FF2B5EF4-FFF2-40B4-BE49-F238E27FC236}">
                <a16:creationId xmlns:a16="http://schemas.microsoft.com/office/drawing/2014/main" id="{37448D6C-A036-0F4D-A29E-63FA0CCAC711}"/>
              </a:ext>
            </a:extLst>
          </p:cNvPr>
          <p:cNvSpPr/>
          <p:nvPr/>
        </p:nvSpPr>
        <p:spPr bwMode="auto">
          <a:xfrm>
            <a:off x="5517483" y="2651979"/>
            <a:ext cx="762000" cy="762000"/>
          </a:xfrm>
          <a:prstGeom prst="cube">
            <a:avLst/>
          </a:prstGeom>
          <a:gradFill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</a:gradFill>
          <a:ln w="19050" cap="flat" cmpd="sng" algn="ctr">
            <a:solidFill>
              <a:srgbClr val="FFC000">
                <a:alpha val="98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PikeOS</a:t>
            </a:r>
            <a:br>
              <a:rPr kumimoji="0" 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</a:br>
            <a:r>
              <a:rPr kumimoji="0" 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NATIVE</a:t>
            </a:r>
          </a:p>
        </p:txBody>
      </p:sp>
      <p:sp>
        <p:nvSpPr>
          <p:cNvPr id="25" name="Cube 24">
            <a:extLst>
              <a:ext uri="{FF2B5EF4-FFF2-40B4-BE49-F238E27FC236}">
                <a16:creationId xmlns:a16="http://schemas.microsoft.com/office/drawing/2014/main" id="{9310AA2B-6465-8248-A660-B6F75CEAB960}"/>
              </a:ext>
            </a:extLst>
          </p:cNvPr>
          <p:cNvSpPr/>
          <p:nvPr/>
        </p:nvSpPr>
        <p:spPr bwMode="auto">
          <a:xfrm>
            <a:off x="7660781" y="2622461"/>
            <a:ext cx="762000" cy="762000"/>
          </a:xfrm>
          <a:prstGeom prst="cube">
            <a:avLst/>
          </a:prstGeom>
          <a:gradFill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</a:gradFill>
          <a:ln w="158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Linux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97BB552-D47F-9B48-917B-96511B6BF744}"/>
              </a:ext>
            </a:extLst>
          </p:cNvPr>
          <p:cNvCxnSpPr>
            <a:cxnSpLocks/>
          </p:cNvCxnSpPr>
          <p:nvPr/>
        </p:nvCxnSpPr>
        <p:spPr bwMode="auto">
          <a:xfrm>
            <a:off x="4384182" y="3528279"/>
            <a:ext cx="4191000" cy="0"/>
          </a:xfrm>
          <a:prstGeom prst="line">
            <a:avLst/>
          </a:prstGeom>
          <a:solidFill>
            <a:schemeClr val="accent1"/>
          </a:solidFill>
          <a:ln w="92075" cap="flat" cmpd="sng" algn="ctr">
            <a:gradFill>
              <a:gsLst>
                <a:gs pos="0">
                  <a:srgbClr val="FF0000"/>
                </a:gs>
                <a:gs pos="62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534E4BF-4513-F44C-8A08-43E9E39D4753}"/>
              </a:ext>
            </a:extLst>
          </p:cNvPr>
          <p:cNvCxnSpPr>
            <a:cxnSpLocks/>
          </p:cNvCxnSpPr>
          <p:nvPr/>
        </p:nvCxnSpPr>
        <p:spPr bwMode="auto">
          <a:xfrm flipV="1">
            <a:off x="5374782" y="2537679"/>
            <a:ext cx="0" cy="990600"/>
          </a:xfrm>
          <a:prstGeom prst="line">
            <a:avLst/>
          </a:prstGeom>
          <a:solidFill>
            <a:schemeClr val="accent1"/>
          </a:solidFill>
          <a:ln w="92075" cap="flat" cmpd="sng" algn="ctr">
            <a:gradFill>
              <a:gsLst>
                <a:gs pos="75000">
                  <a:srgbClr val="FF0000"/>
                </a:gs>
                <a:gs pos="92000">
                  <a:schemeClr val="accent1">
                    <a:lumMod val="45000"/>
                    <a:lumOff val="55000"/>
                  </a:schemeClr>
                </a:gs>
                <a:gs pos="94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70D5744-8644-554E-ADA5-B81D29D4813C}"/>
              </a:ext>
            </a:extLst>
          </p:cNvPr>
          <p:cNvCxnSpPr>
            <a:cxnSpLocks/>
          </p:cNvCxnSpPr>
          <p:nvPr/>
        </p:nvCxnSpPr>
        <p:spPr bwMode="auto">
          <a:xfrm flipV="1">
            <a:off x="6441582" y="2537679"/>
            <a:ext cx="0" cy="990600"/>
          </a:xfrm>
          <a:prstGeom prst="line">
            <a:avLst/>
          </a:prstGeom>
          <a:solidFill>
            <a:schemeClr val="accent1"/>
          </a:solidFill>
          <a:ln w="92075" cap="flat" cmpd="sng" algn="ctr">
            <a:gradFill>
              <a:gsLst>
                <a:gs pos="75000">
                  <a:srgbClr val="FF0000"/>
                </a:gs>
                <a:gs pos="92000">
                  <a:schemeClr val="accent1">
                    <a:lumMod val="45000"/>
                    <a:lumOff val="55000"/>
                  </a:schemeClr>
                </a:gs>
                <a:gs pos="94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D171668-71B9-E448-9CB0-4AD6A22EA8E6}"/>
              </a:ext>
            </a:extLst>
          </p:cNvPr>
          <p:cNvCxnSpPr>
            <a:cxnSpLocks/>
          </p:cNvCxnSpPr>
          <p:nvPr/>
        </p:nvCxnSpPr>
        <p:spPr bwMode="auto">
          <a:xfrm flipV="1">
            <a:off x="7508382" y="2537679"/>
            <a:ext cx="0" cy="990600"/>
          </a:xfrm>
          <a:prstGeom prst="line">
            <a:avLst/>
          </a:prstGeom>
          <a:solidFill>
            <a:schemeClr val="accent1"/>
          </a:solidFill>
          <a:ln w="92075" cap="flat" cmpd="sng" algn="ctr">
            <a:gradFill>
              <a:gsLst>
                <a:gs pos="75000">
                  <a:srgbClr val="FF0000"/>
                </a:gs>
                <a:gs pos="92000">
                  <a:schemeClr val="accent1">
                    <a:lumMod val="45000"/>
                    <a:lumOff val="55000"/>
                  </a:schemeClr>
                </a:gs>
                <a:gs pos="94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211C3B2-768C-EB4A-AEC6-27AC90ABEBD2}"/>
              </a:ext>
            </a:extLst>
          </p:cNvPr>
          <p:cNvCxnSpPr>
            <a:cxnSpLocks/>
          </p:cNvCxnSpPr>
          <p:nvPr/>
        </p:nvCxnSpPr>
        <p:spPr bwMode="auto">
          <a:xfrm flipV="1">
            <a:off x="8575182" y="2537679"/>
            <a:ext cx="0" cy="990600"/>
          </a:xfrm>
          <a:prstGeom prst="line">
            <a:avLst/>
          </a:prstGeom>
          <a:solidFill>
            <a:schemeClr val="accent1"/>
          </a:solidFill>
          <a:ln w="92075" cap="flat" cmpd="sng" algn="ctr">
            <a:gradFill>
              <a:gsLst>
                <a:gs pos="75000">
                  <a:srgbClr val="FF0000"/>
                </a:gs>
                <a:gs pos="92000">
                  <a:schemeClr val="accent1">
                    <a:lumMod val="45000"/>
                    <a:lumOff val="55000"/>
                  </a:schemeClr>
                </a:gs>
                <a:gs pos="94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1" name="Cube 30">
            <a:extLst>
              <a:ext uri="{FF2B5EF4-FFF2-40B4-BE49-F238E27FC236}">
                <a16:creationId xmlns:a16="http://schemas.microsoft.com/office/drawing/2014/main" id="{A6FC172B-BE47-9246-B7ED-EF4FAC29C517}"/>
              </a:ext>
            </a:extLst>
          </p:cNvPr>
          <p:cNvSpPr/>
          <p:nvPr/>
        </p:nvSpPr>
        <p:spPr bwMode="auto">
          <a:xfrm>
            <a:off x="4384182" y="3680679"/>
            <a:ext cx="4191000" cy="1066800"/>
          </a:xfrm>
          <a:prstGeom prst="cube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PikeOS RTOS (System Services)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Hypervisor Separation Microkernel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AC41FCED-D287-8546-9EE9-46F82B4C0627}"/>
              </a:ext>
            </a:extLst>
          </p:cNvPr>
          <p:cNvSpPr/>
          <p:nvPr/>
        </p:nvSpPr>
        <p:spPr bwMode="auto">
          <a:xfrm>
            <a:off x="4384182" y="4899879"/>
            <a:ext cx="4191000" cy="381000"/>
          </a:xfrm>
          <a:prstGeom prst="round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Hardware Devices</a:t>
            </a:r>
          </a:p>
        </p:txBody>
      </p:sp>
    </p:spTree>
    <p:extLst>
      <p:ext uri="{BB962C8B-B14F-4D97-AF65-F5344CB8AC3E}">
        <p14:creationId xmlns:p14="http://schemas.microsoft.com/office/powerpoint/2010/main" val="9209020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r>
              <a:rPr lang="en-US" sz="2800"/>
              <a:t>PikeOS 4.2</a:t>
            </a:r>
            <a:br>
              <a:rPr lang="en-US" sz="2800"/>
            </a:br>
            <a:endParaRPr lang="en-US" sz="28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sz="2800" dirty="0"/>
              <a:t>Security</a:t>
            </a:r>
            <a:endParaRPr lang="en-US" sz="2800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84214" y="6093296"/>
            <a:ext cx="51117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1400">
                <a:solidFill>
                  <a:schemeClr val="bg1"/>
                </a:solidFill>
              </a:rPr>
              <a:t>SYSGO AG </a:t>
            </a:r>
          </a:p>
          <a:p>
            <a:r>
              <a:rPr lang="en-US" sz="1400">
                <a:solidFill>
                  <a:schemeClr val="bg1"/>
                </a:solidFill>
              </a:rPr>
              <a:t>2018</a:t>
            </a:r>
          </a:p>
        </p:txBody>
      </p:sp>
    </p:spTree>
    <p:extLst>
      <p:ext uri="{BB962C8B-B14F-4D97-AF65-F5344CB8AC3E}">
        <p14:creationId xmlns:p14="http://schemas.microsoft.com/office/powerpoint/2010/main" val="2061196646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C2952-4090-6F44-BDC1-FBAAB3D0A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RTOS Considerations – PikeOS RTOS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34162-D3BE-624E-827D-886A3DFBE2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693" y="1107831"/>
            <a:ext cx="5642707" cy="3938954"/>
          </a:xfrm>
        </p:spPr>
        <p:txBody>
          <a:bodyPr/>
          <a:lstStyle/>
          <a:p>
            <a:r>
              <a:rPr lang="en-US" dirty="0"/>
              <a:t>PikeOS Hypervisor </a:t>
            </a:r>
          </a:p>
          <a:p>
            <a:pPr lvl="1"/>
            <a:r>
              <a:rPr lang="en-US" dirty="0"/>
              <a:t>RTOS with Separation Microkernel (</a:t>
            </a:r>
            <a:r>
              <a:rPr lang="en-US" b="1" dirty="0">
                <a:solidFill>
                  <a:srgbClr val="FF0000"/>
                </a:solidFill>
              </a:rPr>
              <a:t>MMU only</a:t>
            </a:r>
            <a:r>
              <a:rPr lang="en-US" dirty="0"/>
              <a:t>)</a:t>
            </a:r>
          </a:p>
          <a:p>
            <a:r>
              <a:rPr lang="en-US" dirty="0"/>
              <a:t>Multicore Resource Management</a:t>
            </a:r>
          </a:p>
          <a:p>
            <a:r>
              <a:rPr lang="en-US" dirty="0"/>
              <a:t>Time and Space Separation</a:t>
            </a:r>
          </a:p>
          <a:p>
            <a:r>
              <a:rPr lang="en-US" dirty="0"/>
              <a:t>Robust Partitioning</a:t>
            </a:r>
          </a:p>
          <a:p>
            <a:r>
              <a:rPr lang="en-US" dirty="0"/>
              <a:t>Guest OS Support</a:t>
            </a:r>
          </a:p>
          <a:p>
            <a:r>
              <a:rPr lang="en-US" dirty="0"/>
              <a:t>Multiple Levels of </a:t>
            </a:r>
            <a:br>
              <a:rPr lang="en-US" dirty="0"/>
            </a:br>
            <a:r>
              <a:rPr lang="en-US" dirty="0"/>
              <a:t>Criticality to reduce</a:t>
            </a:r>
            <a:br>
              <a:rPr lang="en-US" dirty="0"/>
            </a:br>
            <a:r>
              <a:rPr lang="en-US" dirty="0"/>
              <a:t>cost of certification</a:t>
            </a:r>
          </a:p>
          <a:p>
            <a:r>
              <a:rPr lang="en-US" dirty="0"/>
              <a:t>Multiple Independent</a:t>
            </a:r>
            <a:br>
              <a:rPr lang="en-US" dirty="0"/>
            </a:br>
            <a:r>
              <a:rPr lang="en-US" dirty="0"/>
              <a:t>Levels of Security</a:t>
            </a:r>
          </a:p>
        </p:txBody>
      </p:sp>
      <p:sp>
        <p:nvSpPr>
          <p:cNvPr id="4" name="Cube 3">
            <a:extLst>
              <a:ext uri="{FF2B5EF4-FFF2-40B4-BE49-F238E27FC236}">
                <a16:creationId xmlns:a16="http://schemas.microsoft.com/office/drawing/2014/main" id="{24072AD0-14AA-6345-A58E-D7E88288873D}"/>
              </a:ext>
            </a:extLst>
          </p:cNvPr>
          <p:cNvSpPr/>
          <p:nvPr/>
        </p:nvSpPr>
        <p:spPr bwMode="auto">
          <a:xfrm>
            <a:off x="3798277" y="2795954"/>
            <a:ext cx="703385" cy="703385"/>
          </a:xfrm>
          <a:prstGeom prst="cube">
            <a:avLst/>
          </a:prstGeom>
          <a:gradFill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4406" tIns="42203" rIns="84406" bIns="42203" numCol="1" rtlCol="0" anchor="ctr" anchorCtr="0" compatLnSpc="1">
            <a:prstTxWarp prst="textNoShape">
              <a:avLst/>
            </a:prstTxWarp>
          </a:bodyPr>
          <a:lstStyle/>
          <a:p>
            <a:pPr algn="ctr" defTabSz="844083"/>
            <a:r>
              <a:rPr lang="en-US" sz="831" b="1" dirty="0">
                <a:solidFill>
                  <a:srgbClr val="000000"/>
                </a:solidFill>
              </a:rPr>
              <a:t>ARINC</a:t>
            </a:r>
            <a:br>
              <a:rPr lang="en-US" sz="831" b="1" dirty="0">
                <a:solidFill>
                  <a:srgbClr val="000000"/>
                </a:solidFill>
              </a:rPr>
            </a:br>
            <a:r>
              <a:rPr lang="en-US" sz="831" b="1" dirty="0">
                <a:solidFill>
                  <a:srgbClr val="000000"/>
                </a:solidFill>
              </a:rPr>
              <a:t>653</a:t>
            </a:r>
          </a:p>
        </p:txBody>
      </p:sp>
      <p:sp>
        <p:nvSpPr>
          <p:cNvPr id="5" name="Cube 4">
            <a:extLst>
              <a:ext uri="{FF2B5EF4-FFF2-40B4-BE49-F238E27FC236}">
                <a16:creationId xmlns:a16="http://schemas.microsoft.com/office/drawing/2014/main" id="{7DB56664-16CC-1443-B474-8B782891DDF8}"/>
              </a:ext>
            </a:extLst>
          </p:cNvPr>
          <p:cNvSpPr/>
          <p:nvPr/>
        </p:nvSpPr>
        <p:spPr bwMode="auto">
          <a:xfrm>
            <a:off x="4783015" y="2795954"/>
            <a:ext cx="703385" cy="703385"/>
          </a:xfrm>
          <a:prstGeom prst="cube">
            <a:avLst/>
          </a:prstGeom>
          <a:gradFill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4406" tIns="42203" rIns="84406" bIns="42203" numCol="1" rtlCol="0" anchor="ctr" anchorCtr="0" compatLnSpc="1">
            <a:prstTxWarp prst="textNoShape">
              <a:avLst/>
            </a:prstTxWarp>
          </a:bodyPr>
          <a:lstStyle/>
          <a:p>
            <a:pPr algn="ctr" defTabSz="844083"/>
            <a:r>
              <a:rPr lang="en-US" sz="923" dirty="0">
                <a:solidFill>
                  <a:srgbClr val="000000"/>
                </a:solidFill>
              </a:rPr>
              <a:t>Auto</a:t>
            </a:r>
            <a:br>
              <a:rPr lang="en-US" sz="923" dirty="0">
                <a:solidFill>
                  <a:srgbClr val="000000"/>
                </a:solidFill>
              </a:rPr>
            </a:br>
            <a:r>
              <a:rPr lang="en-US" sz="923" dirty="0">
                <a:solidFill>
                  <a:srgbClr val="000000"/>
                </a:solidFill>
              </a:rPr>
              <a:t>SAR</a:t>
            </a:r>
          </a:p>
        </p:txBody>
      </p:sp>
      <p:sp>
        <p:nvSpPr>
          <p:cNvPr id="6" name="Cube 5">
            <a:extLst>
              <a:ext uri="{FF2B5EF4-FFF2-40B4-BE49-F238E27FC236}">
                <a16:creationId xmlns:a16="http://schemas.microsoft.com/office/drawing/2014/main" id="{A22FA593-0117-3B49-B781-F282DA438EEB}"/>
              </a:ext>
            </a:extLst>
          </p:cNvPr>
          <p:cNvSpPr/>
          <p:nvPr/>
        </p:nvSpPr>
        <p:spPr bwMode="auto">
          <a:xfrm>
            <a:off x="5767754" y="2795954"/>
            <a:ext cx="703385" cy="703385"/>
          </a:xfrm>
          <a:prstGeom prst="cube">
            <a:avLst/>
          </a:prstGeom>
          <a:gradFill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4406" tIns="42203" rIns="84406" bIns="42203" numCol="1" rtlCol="0" anchor="ctr" anchorCtr="0" compatLnSpc="1">
            <a:prstTxWarp prst="textNoShape">
              <a:avLst/>
            </a:prstTxWarp>
          </a:bodyPr>
          <a:lstStyle/>
          <a:p>
            <a:pPr defTabSz="844083"/>
            <a:r>
              <a:rPr lang="en-US" sz="923" dirty="0">
                <a:solidFill>
                  <a:srgbClr val="000000"/>
                </a:solidFill>
              </a:rPr>
              <a:t>POSIX</a:t>
            </a:r>
          </a:p>
        </p:txBody>
      </p:sp>
      <p:sp>
        <p:nvSpPr>
          <p:cNvPr id="7" name="Cube 6">
            <a:extLst>
              <a:ext uri="{FF2B5EF4-FFF2-40B4-BE49-F238E27FC236}">
                <a16:creationId xmlns:a16="http://schemas.microsoft.com/office/drawing/2014/main" id="{BCAF61A1-589A-394E-9423-C6EC34B0C8ED}"/>
              </a:ext>
            </a:extLst>
          </p:cNvPr>
          <p:cNvSpPr/>
          <p:nvPr/>
        </p:nvSpPr>
        <p:spPr bwMode="auto">
          <a:xfrm>
            <a:off x="6752492" y="2795954"/>
            <a:ext cx="703385" cy="703385"/>
          </a:xfrm>
          <a:prstGeom prst="cube">
            <a:avLst/>
          </a:prstGeom>
          <a:gradFill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4406" tIns="42203" rIns="84406" bIns="42203" numCol="1" rtlCol="0" anchor="ctr" anchorCtr="0" compatLnSpc="1">
            <a:prstTxWarp prst="textNoShape">
              <a:avLst/>
            </a:prstTxWarp>
          </a:bodyPr>
          <a:lstStyle/>
          <a:p>
            <a:pPr algn="ctr" defTabSz="844083"/>
            <a:r>
              <a:rPr lang="en-US" sz="923" dirty="0">
                <a:solidFill>
                  <a:srgbClr val="000000"/>
                </a:solidFill>
              </a:rPr>
              <a:t>ADA</a:t>
            </a:r>
          </a:p>
        </p:txBody>
      </p:sp>
      <p:sp>
        <p:nvSpPr>
          <p:cNvPr id="8" name="Cube 7">
            <a:extLst>
              <a:ext uri="{FF2B5EF4-FFF2-40B4-BE49-F238E27FC236}">
                <a16:creationId xmlns:a16="http://schemas.microsoft.com/office/drawing/2014/main" id="{A6648212-D31F-794D-951B-AB8355EDB847}"/>
              </a:ext>
            </a:extLst>
          </p:cNvPr>
          <p:cNvSpPr/>
          <p:nvPr/>
        </p:nvSpPr>
        <p:spPr bwMode="auto">
          <a:xfrm>
            <a:off x="7737231" y="2795954"/>
            <a:ext cx="703385" cy="703385"/>
          </a:xfrm>
          <a:prstGeom prst="cube">
            <a:avLst/>
          </a:prstGeom>
          <a:gradFill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4406" tIns="42203" rIns="84406" bIns="42203" numCol="1" rtlCol="0" anchor="ctr" anchorCtr="0" compatLnSpc="1">
            <a:prstTxWarp prst="textNoShape">
              <a:avLst/>
            </a:prstTxWarp>
          </a:bodyPr>
          <a:lstStyle/>
          <a:p>
            <a:pPr algn="ctr" defTabSz="844083"/>
            <a:r>
              <a:rPr lang="en-US" sz="923" b="1" dirty="0">
                <a:solidFill>
                  <a:srgbClr val="000000"/>
                </a:solidFill>
              </a:rPr>
              <a:t>Linux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4D685B7-4ABD-B640-AF9C-418F7AB1C031}"/>
              </a:ext>
            </a:extLst>
          </p:cNvPr>
          <p:cNvCxnSpPr/>
          <p:nvPr/>
        </p:nvCxnSpPr>
        <p:spPr bwMode="auto">
          <a:xfrm>
            <a:off x="3727939" y="3640015"/>
            <a:ext cx="4923692" cy="0"/>
          </a:xfrm>
          <a:prstGeom prst="line">
            <a:avLst/>
          </a:prstGeom>
          <a:solidFill>
            <a:schemeClr val="accent1"/>
          </a:solidFill>
          <a:ln w="92075" cap="flat" cmpd="sng" algn="ctr">
            <a:gradFill>
              <a:gsLst>
                <a:gs pos="0">
                  <a:srgbClr val="FF0000"/>
                </a:gs>
                <a:gs pos="62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7F604F-66D3-6D4A-8E89-89741AF9ED92}"/>
              </a:ext>
            </a:extLst>
          </p:cNvPr>
          <p:cNvCxnSpPr>
            <a:cxnSpLocks/>
          </p:cNvCxnSpPr>
          <p:nvPr/>
        </p:nvCxnSpPr>
        <p:spPr bwMode="auto">
          <a:xfrm flipV="1">
            <a:off x="4642338" y="2725615"/>
            <a:ext cx="0" cy="914400"/>
          </a:xfrm>
          <a:prstGeom prst="line">
            <a:avLst/>
          </a:prstGeom>
          <a:solidFill>
            <a:schemeClr val="accent1"/>
          </a:solidFill>
          <a:ln w="92075" cap="flat" cmpd="sng" algn="ctr">
            <a:gradFill>
              <a:gsLst>
                <a:gs pos="75000">
                  <a:srgbClr val="FF0000"/>
                </a:gs>
                <a:gs pos="92000">
                  <a:schemeClr val="accent1">
                    <a:lumMod val="45000"/>
                    <a:lumOff val="55000"/>
                  </a:schemeClr>
                </a:gs>
                <a:gs pos="94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739F74D-EA47-1746-BB8C-38C0233C6C38}"/>
              </a:ext>
            </a:extLst>
          </p:cNvPr>
          <p:cNvCxnSpPr>
            <a:cxnSpLocks/>
          </p:cNvCxnSpPr>
          <p:nvPr/>
        </p:nvCxnSpPr>
        <p:spPr bwMode="auto">
          <a:xfrm flipV="1">
            <a:off x="5627077" y="2725615"/>
            <a:ext cx="0" cy="914400"/>
          </a:xfrm>
          <a:prstGeom prst="line">
            <a:avLst/>
          </a:prstGeom>
          <a:solidFill>
            <a:schemeClr val="accent1"/>
          </a:solidFill>
          <a:ln w="92075" cap="flat" cmpd="sng" algn="ctr">
            <a:gradFill>
              <a:gsLst>
                <a:gs pos="75000">
                  <a:srgbClr val="FF0000"/>
                </a:gs>
                <a:gs pos="92000">
                  <a:schemeClr val="accent1">
                    <a:lumMod val="45000"/>
                    <a:lumOff val="55000"/>
                  </a:schemeClr>
                </a:gs>
                <a:gs pos="94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35DA8BF-5861-404E-8EE9-A3695A5BA9C5}"/>
              </a:ext>
            </a:extLst>
          </p:cNvPr>
          <p:cNvCxnSpPr>
            <a:cxnSpLocks/>
          </p:cNvCxnSpPr>
          <p:nvPr/>
        </p:nvCxnSpPr>
        <p:spPr bwMode="auto">
          <a:xfrm flipV="1">
            <a:off x="6611815" y="2725615"/>
            <a:ext cx="0" cy="914400"/>
          </a:xfrm>
          <a:prstGeom prst="line">
            <a:avLst/>
          </a:prstGeom>
          <a:solidFill>
            <a:schemeClr val="accent1"/>
          </a:solidFill>
          <a:ln w="92075" cap="flat" cmpd="sng" algn="ctr">
            <a:gradFill>
              <a:gsLst>
                <a:gs pos="75000">
                  <a:srgbClr val="FF0000"/>
                </a:gs>
                <a:gs pos="92000">
                  <a:schemeClr val="accent1">
                    <a:lumMod val="45000"/>
                    <a:lumOff val="55000"/>
                  </a:schemeClr>
                </a:gs>
                <a:gs pos="94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CF4D9BB-F86C-1747-948E-7CFD913CBA5B}"/>
              </a:ext>
            </a:extLst>
          </p:cNvPr>
          <p:cNvCxnSpPr>
            <a:cxnSpLocks/>
          </p:cNvCxnSpPr>
          <p:nvPr/>
        </p:nvCxnSpPr>
        <p:spPr bwMode="auto">
          <a:xfrm flipV="1">
            <a:off x="7596554" y="2725615"/>
            <a:ext cx="0" cy="914400"/>
          </a:xfrm>
          <a:prstGeom prst="line">
            <a:avLst/>
          </a:prstGeom>
          <a:solidFill>
            <a:schemeClr val="accent1"/>
          </a:solidFill>
          <a:ln w="92075" cap="flat" cmpd="sng" algn="ctr">
            <a:gradFill>
              <a:gsLst>
                <a:gs pos="75000">
                  <a:srgbClr val="FF0000"/>
                </a:gs>
                <a:gs pos="92000">
                  <a:schemeClr val="accent1">
                    <a:lumMod val="45000"/>
                    <a:lumOff val="55000"/>
                  </a:schemeClr>
                </a:gs>
                <a:gs pos="94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Cube 17">
            <a:extLst>
              <a:ext uri="{FF2B5EF4-FFF2-40B4-BE49-F238E27FC236}">
                <a16:creationId xmlns:a16="http://schemas.microsoft.com/office/drawing/2014/main" id="{67CF2CAA-1AA4-7247-8E57-E396D5DB0EDB}"/>
              </a:ext>
            </a:extLst>
          </p:cNvPr>
          <p:cNvSpPr/>
          <p:nvPr/>
        </p:nvSpPr>
        <p:spPr bwMode="auto">
          <a:xfrm>
            <a:off x="3727939" y="3780693"/>
            <a:ext cx="4923692" cy="984738"/>
          </a:xfrm>
          <a:prstGeom prst="cube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4406" tIns="42203" rIns="84406" bIns="42203" numCol="1" rtlCol="0" anchor="ctr" anchorCtr="0" compatLnSpc="1">
            <a:prstTxWarp prst="textNoShape">
              <a:avLst/>
            </a:prstTxWarp>
          </a:bodyPr>
          <a:lstStyle/>
          <a:p>
            <a:pPr algn="ctr" defTabSz="844083"/>
            <a:r>
              <a:rPr lang="en-US" sz="1662" dirty="0">
                <a:solidFill>
                  <a:srgbClr val="000000"/>
                </a:solidFill>
              </a:rPr>
              <a:t>PikeOS RTOS (System Services)</a:t>
            </a:r>
          </a:p>
          <a:p>
            <a:pPr algn="ctr" defTabSz="844083"/>
            <a:r>
              <a:rPr lang="en-US" sz="1662" dirty="0">
                <a:solidFill>
                  <a:srgbClr val="000000"/>
                </a:solidFill>
              </a:rPr>
              <a:t>Hypervisor Separation Microkernel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4EF5F68E-1134-3648-AA49-4BFD7E589E0D}"/>
              </a:ext>
            </a:extLst>
          </p:cNvPr>
          <p:cNvSpPr/>
          <p:nvPr/>
        </p:nvSpPr>
        <p:spPr bwMode="auto">
          <a:xfrm>
            <a:off x="3727938" y="4906108"/>
            <a:ext cx="4712677" cy="351692"/>
          </a:xfrm>
          <a:prstGeom prst="round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4406" tIns="42203" rIns="84406" bIns="42203" numCol="1" rtlCol="0" anchor="ctr" anchorCtr="0" compatLnSpc="1">
            <a:prstTxWarp prst="textNoShape">
              <a:avLst/>
            </a:prstTxWarp>
          </a:bodyPr>
          <a:lstStyle/>
          <a:p>
            <a:pPr algn="ctr" defTabSz="844083"/>
            <a:r>
              <a:rPr lang="en-US" sz="1662" dirty="0">
                <a:solidFill>
                  <a:srgbClr val="FFFF00"/>
                </a:solidFill>
              </a:rPr>
              <a:t>Hardware Devices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F74F221-8C08-5D4E-9B55-FD53A7D4FC1A}"/>
              </a:ext>
            </a:extLst>
          </p:cNvPr>
          <p:cNvSpPr/>
          <p:nvPr/>
        </p:nvSpPr>
        <p:spPr>
          <a:xfrm>
            <a:off x="422031" y="5046785"/>
            <a:ext cx="33393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</a:rPr>
              <a:t>http://</a:t>
            </a:r>
            <a:r>
              <a:rPr lang="en-US" b="1" dirty="0" err="1">
                <a:solidFill>
                  <a:srgbClr val="000000"/>
                </a:solidFill>
              </a:rPr>
              <a:t>euromils.eu</a:t>
            </a:r>
            <a:r>
              <a:rPr lang="en-US" b="1" dirty="0">
                <a:solidFill>
                  <a:srgbClr val="000000"/>
                </a:solidFill>
              </a:rPr>
              <a:t>/</a:t>
            </a:r>
            <a:r>
              <a:rPr lang="en-US" b="1" dirty="0" err="1">
                <a:solidFill>
                  <a:srgbClr val="000000"/>
                </a:solidFill>
              </a:rPr>
              <a:t>index.html</a:t>
            </a:r>
            <a:endParaRPr lang="en-US" b="1" dirty="0">
              <a:solidFill>
                <a:srgbClr val="000000"/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4D87C76-D413-8345-9024-F65101D3EE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446" y="5398477"/>
            <a:ext cx="756138" cy="7363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C44FB85-AA7C-7E42-B2A5-A9E0CD91D4F7}"/>
              </a:ext>
            </a:extLst>
          </p:cNvPr>
          <p:cNvSpPr txBox="1"/>
          <p:nvPr/>
        </p:nvSpPr>
        <p:spPr>
          <a:xfrm>
            <a:off x="6664416" y="1012416"/>
            <a:ext cx="2115131" cy="688843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292" dirty="0">
                <a:solidFill>
                  <a:srgbClr val="26962B"/>
                </a:solidFill>
              </a:rPr>
              <a:t>Airbus Security Assurance</a:t>
            </a:r>
            <a:br>
              <a:rPr lang="en-US" sz="1292" dirty="0">
                <a:solidFill>
                  <a:srgbClr val="26962B"/>
                </a:solidFill>
              </a:rPr>
            </a:br>
            <a:r>
              <a:rPr lang="en-US" sz="1292" dirty="0">
                <a:solidFill>
                  <a:srgbClr val="26962B"/>
                </a:solidFill>
              </a:rPr>
              <a:t>           Requirement</a:t>
            </a:r>
            <a:br>
              <a:rPr lang="en-US" sz="1292" dirty="0">
                <a:solidFill>
                  <a:srgbClr val="26962B"/>
                </a:solidFill>
              </a:rPr>
            </a:br>
            <a:r>
              <a:rPr lang="en-US" sz="1292" dirty="0">
                <a:solidFill>
                  <a:srgbClr val="26962B"/>
                </a:solidFill>
              </a:rPr>
              <a:t>           Level 4 compliant</a:t>
            </a:r>
          </a:p>
        </p:txBody>
      </p:sp>
    </p:spTree>
    <p:extLst>
      <p:ext uri="{BB962C8B-B14F-4D97-AF65-F5344CB8AC3E}">
        <p14:creationId xmlns:p14="http://schemas.microsoft.com/office/powerpoint/2010/main" val="2409162741"/>
      </p:ext>
    </p:extLst>
  </p:cSld>
  <p:clrMapOvr>
    <a:masterClrMapping/>
  </p:clrMapOvr>
</p:sld>
</file>

<file path=ppt/theme/theme1.xml><?xml version="1.0" encoding="utf-8"?>
<a:theme xmlns:a="http://schemas.openxmlformats.org/drawingml/2006/main" name="SYSGO_ppt_template">
  <a:themeElements>
    <a:clrScheme name="Benutzerdefiniert 3">
      <a:dk1>
        <a:srgbClr val="666666"/>
      </a:dk1>
      <a:lt1>
        <a:srgbClr val="FFFFFF"/>
      </a:lt1>
      <a:dk2>
        <a:srgbClr val="0D3B69"/>
      </a:dk2>
      <a:lt2>
        <a:srgbClr val="F8F8F8"/>
      </a:lt2>
      <a:accent1>
        <a:srgbClr val="4BA4DB"/>
      </a:accent1>
      <a:accent2>
        <a:srgbClr val="FCBA62"/>
      </a:accent2>
      <a:accent3>
        <a:srgbClr val="FFFFFF"/>
      </a:accent3>
      <a:accent4>
        <a:srgbClr val="565656"/>
      </a:accent4>
      <a:accent5>
        <a:srgbClr val="B1CFEA"/>
      </a:accent5>
      <a:accent6>
        <a:srgbClr val="E4A858"/>
      </a:accent6>
      <a:hlink>
        <a:srgbClr val="666666"/>
      </a:hlink>
      <a:folHlink>
        <a:srgbClr val="666666"/>
      </a:folHlink>
    </a:clrScheme>
    <a:fontScheme name="SYSGO ppt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YSGO ppt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YSGO ppt template 2">
        <a:dk1>
          <a:srgbClr val="666666"/>
        </a:dk1>
        <a:lt1>
          <a:srgbClr val="FFFFFF"/>
        </a:lt1>
        <a:dk2>
          <a:srgbClr val="0D3B69"/>
        </a:dk2>
        <a:lt2>
          <a:srgbClr val="F8F8F8"/>
        </a:lt2>
        <a:accent1>
          <a:srgbClr val="4BA4DB"/>
        </a:accent1>
        <a:accent2>
          <a:srgbClr val="FCBA62"/>
        </a:accent2>
        <a:accent3>
          <a:srgbClr val="FFFFFF"/>
        </a:accent3>
        <a:accent4>
          <a:srgbClr val="565656"/>
        </a:accent4>
        <a:accent5>
          <a:srgbClr val="B1CFEA"/>
        </a:accent5>
        <a:accent6>
          <a:srgbClr val="E4A858"/>
        </a:accent6>
        <a:hlink>
          <a:srgbClr val="F75F4B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00017-9002-Company_PPT_Tech_Template.potx" id="{269E80A1-F83A-4327-A213-F4DBF0F637CB}" vid="{3454C768-77E0-4C11-B626-EF91D025656D}"/>
    </a:ext>
  </a:ext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00017-9002-SYSGO_PPT_Tech_Template</Template>
  <TotalTime>15667</TotalTime>
  <Words>1491</Words>
  <Application>Microsoft Office PowerPoint</Application>
  <PresentationFormat>On-screen Show (4:3)</PresentationFormat>
  <Paragraphs>368</Paragraphs>
  <Slides>23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ＭＳ Ｐゴシック</vt:lpstr>
      <vt:lpstr>Arial</vt:lpstr>
      <vt:lpstr>ThordisSansEF</vt:lpstr>
      <vt:lpstr>Trebuchet MS</vt:lpstr>
      <vt:lpstr>SYSGO_ppt_template</vt:lpstr>
      <vt:lpstr>PikeOS 4.2  </vt:lpstr>
      <vt:lpstr>PikeOS RTOS</vt:lpstr>
      <vt:lpstr>PikeOS Architecture</vt:lpstr>
      <vt:lpstr>PikeOS Partition Types - Guest OS</vt:lpstr>
      <vt:lpstr>Architecture Support</vt:lpstr>
      <vt:lpstr>PikeOS 4.2 </vt:lpstr>
      <vt:lpstr>PikeOS – SMP Multi-Core Management</vt:lpstr>
      <vt:lpstr>PikeOS 4.2 </vt:lpstr>
      <vt:lpstr>RTOS Considerations – PikeOS RTOS</vt:lpstr>
      <vt:lpstr>Security by design with smart partition handling</vt:lpstr>
      <vt:lpstr>PikeOS 4.2 </vt:lpstr>
      <vt:lpstr>Certification Standards</vt:lpstr>
      <vt:lpstr>PikeOS - Certified Safety and Reliability</vt:lpstr>
      <vt:lpstr>PikeOS 4.2 </vt:lpstr>
      <vt:lpstr>PikeOS - Development Cycle</vt:lpstr>
      <vt:lpstr>CODEO - Development Environment  </vt:lpstr>
      <vt:lpstr>CODEO – Target System Viewer</vt:lpstr>
      <vt:lpstr>CODEO – Tracing of Target System</vt:lpstr>
      <vt:lpstr>CODEO – Remote Debugging of Target System</vt:lpstr>
      <vt:lpstr>PikeOS 4.2 </vt:lpstr>
      <vt:lpstr>Summary - SYSGO makes the difference</vt:lpstr>
      <vt:lpstr>Summary – PikeOS the Platform RTOS  </vt:lpstr>
      <vt:lpstr>Thank you for your attention!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PikeOS short presentation</dc:title>
  <dc:subject/>
  <dc:creator>mal</dc:creator>
  <cp:keywords/>
  <dc:description/>
  <cp:lastModifiedBy>Ohad Beit-On</cp:lastModifiedBy>
  <cp:revision>483</cp:revision>
  <dcterms:created xsi:type="dcterms:W3CDTF">2013-12-30T07:44:29Z</dcterms:created>
  <dcterms:modified xsi:type="dcterms:W3CDTF">2026-06-17T07:49:11Z</dcterms:modified>
  <cp:category/>
</cp:coreProperties>
</file>